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6"/>
  </p:handoutMasterIdLst>
  <p:sldIdLst>
    <p:sldId id="466" r:id="rId3"/>
    <p:sldId id="259" r:id="rId4"/>
    <p:sldId id="355" r:id="rId6"/>
    <p:sldId id="476" r:id="rId7"/>
    <p:sldId id="488" r:id="rId8"/>
    <p:sldId id="483" r:id="rId9"/>
    <p:sldId id="319" r:id="rId10"/>
    <p:sldId id="426" r:id="rId11"/>
    <p:sldId id="490" r:id="rId12"/>
    <p:sldId id="491" r:id="rId13"/>
    <p:sldId id="492" r:id="rId14"/>
    <p:sldId id="493" r:id="rId15"/>
    <p:sldId id="494" r:id="rId16"/>
    <p:sldId id="546" r:id="rId17"/>
    <p:sldId id="547" r:id="rId18"/>
    <p:sldId id="495" r:id="rId19"/>
    <p:sldId id="496" r:id="rId20"/>
    <p:sldId id="497" r:id="rId21"/>
    <p:sldId id="514" r:id="rId22"/>
    <p:sldId id="561" r:id="rId23"/>
    <p:sldId id="515" r:id="rId24"/>
    <p:sldId id="533" r:id="rId25"/>
    <p:sldId id="534" r:id="rId26"/>
    <p:sldId id="536" r:id="rId27"/>
    <p:sldId id="535" r:id="rId28"/>
    <p:sldId id="538" r:id="rId29"/>
    <p:sldId id="537" r:id="rId30"/>
    <p:sldId id="541" r:id="rId31"/>
    <p:sldId id="540" r:id="rId32"/>
    <p:sldId id="513" r:id="rId33"/>
    <p:sldId id="501" r:id="rId34"/>
    <p:sldId id="276" r:id="rId35"/>
  </p:sldIdLst>
  <p:sldSz cx="9144000" cy="6858000" type="screen4x3"/>
  <p:notesSz cx="6797675" cy="9926320"/>
  <p:custDataLst>
    <p:tags r:id="rId4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3224"/>
    <a:srgbClr val="F37A71"/>
    <a:srgbClr val="B11B0F"/>
    <a:srgbClr val="692AA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881" autoAdjust="0"/>
    <p:restoredTop sz="79766" autoAdjust="0"/>
  </p:normalViewPr>
  <p:slideViewPr>
    <p:cSldViewPr showGuides="1">
      <p:cViewPr varScale="1">
        <p:scale>
          <a:sx n="114" d="100"/>
          <a:sy n="114" d="100"/>
        </p:scale>
        <p:origin x="111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gs" Target="tags/tag5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6547B-6876-456F-9CC6-58A41F1933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F8256-58E4-4187-B1B4-02D54545B8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15E3FFC-3217-485B-B739-F180005482B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E3FFC-3217-485B-B739-F180005482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0" name="Object 88"/>
          <p:cNvGraphicFramePr>
            <a:graphicFrameLocks noChangeAspect="1"/>
          </p:cNvGraphicFramePr>
          <p:nvPr userDrawn="1"/>
        </p:nvGraphicFramePr>
        <p:xfrm>
          <a:off x="0" y="-26988"/>
          <a:ext cx="9144000" cy="46894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2" name="Image" r:id="rId2" imgW="7975600" imgH="4089400" progId="">
                  <p:embed/>
                </p:oleObj>
              </mc:Choice>
              <mc:Fallback>
                <p:oleObj name="Image" r:id="rId2" imgW="7975600" imgH="4089400" progId="">
                  <p:embed/>
                  <p:pic>
                    <p:nvPicPr>
                      <p:cNvPr id="0" name="Picture 4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46894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1" name="Rectangle 89"/>
          <p:cNvSpPr>
            <a:spLocks noChangeArrowheads="1"/>
          </p:cNvSpPr>
          <p:nvPr userDrawn="1"/>
        </p:nvSpPr>
        <p:spPr bwMode="white">
          <a:xfrm>
            <a:off x="0" y="4608513"/>
            <a:ext cx="9144000" cy="22764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2" name="Oval 90"/>
          <p:cNvSpPr>
            <a:spLocks noChangeArrowheads="1"/>
          </p:cNvSpPr>
          <p:nvPr userDrawn="1"/>
        </p:nvSpPr>
        <p:spPr bwMode="ltGray">
          <a:xfrm>
            <a:off x="7885113" y="1873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3" name="Oval 91"/>
          <p:cNvSpPr>
            <a:spLocks noChangeArrowheads="1"/>
          </p:cNvSpPr>
          <p:nvPr userDrawn="1"/>
        </p:nvSpPr>
        <p:spPr bwMode="ltGray">
          <a:xfrm>
            <a:off x="8316913" y="1873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4" name="Oval 92"/>
          <p:cNvSpPr>
            <a:spLocks noChangeArrowheads="1"/>
          </p:cNvSpPr>
          <p:nvPr userDrawn="1"/>
        </p:nvSpPr>
        <p:spPr bwMode="ltGray">
          <a:xfrm>
            <a:off x="8748713" y="1873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5" name="Oval 93"/>
          <p:cNvSpPr>
            <a:spLocks noChangeArrowheads="1"/>
          </p:cNvSpPr>
          <p:nvPr userDrawn="1"/>
        </p:nvSpPr>
        <p:spPr bwMode="ltGray">
          <a:xfrm>
            <a:off x="7885113" y="6191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6" name="Oval 94"/>
          <p:cNvSpPr>
            <a:spLocks noChangeArrowheads="1"/>
          </p:cNvSpPr>
          <p:nvPr userDrawn="1"/>
        </p:nvSpPr>
        <p:spPr bwMode="ltGray">
          <a:xfrm>
            <a:off x="8316913" y="6191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7" name="Oval 95"/>
          <p:cNvSpPr>
            <a:spLocks noChangeArrowheads="1"/>
          </p:cNvSpPr>
          <p:nvPr userDrawn="1"/>
        </p:nvSpPr>
        <p:spPr bwMode="ltGray">
          <a:xfrm>
            <a:off x="8748713" y="6191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8" name="Oval 96"/>
          <p:cNvSpPr>
            <a:spLocks noChangeArrowheads="1"/>
          </p:cNvSpPr>
          <p:nvPr userDrawn="1"/>
        </p:nvSpPr>
        <p:spPr bwMode="ltGray">
          <a:xfrm>
            <a:off x="7885113" y="10509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69" name="Oval 97"/>
          <p:cNvSpPr>
            <a:spLocks noChangeArrowheads="1"/>
          </p:cNvSpPr>
          <p:nvPr userDrawn="1"/>
        </p:nvSpPr>
        <p:spPr bwMode="ltGray">
          <a:xfrm>
            <a:off x="8316913" y="10509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0" name="Oval 98"/>
          <p:cNvSpPr>
            <a:spLocks noChangeArrowheads="1"/>
          </p:cNvSpPr>
          <p:nvPr userDrawn="1"/>
        </p:nvSpPr>
        <p:spPr bwMode="ltGray">
          <a:xfrm>
            <a:off x="8748713" y="10509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1" name="Oval 99"/>
          <p:cNvSpPr>
            <a:spLocks noChangeArrowheads="1"/>
          </p:cNvSpPr>
          <p:nvPr userDrawn="1"/>
        </p:nvSpPr>
        <p:spPr bwMode="ltGray">
          <a:xfrm>
            <a:off x="7885113" y="14827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2" name="Oval 100"/>
          <p:cNvSpPr>
            <a:spLocks noChangeArrowheads="1"/>
          </p:cNvSpPr>
          <p:nvPr userDrawn="1"/>
        </p:nvSpPr>
        <p:spPr bwMode="ltGray">
          <a:xfrm>
            <a:off x="8316913" y="14827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3" name="Oval 101"/>
          <p:cNvSpPr>
            <a:spLocks noChangeArrowheads="1"/>
          </p:cNvSpPr>
          <p:nvPr userDrawn="1"/>
        </p:nvSpPr>
        <p:spPr bwMode="ltGray">
          <a:xfrm>
            <a:off x="8748713" y="14827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" name="Oval 102"/>
          <p:cNvSpPr>
            <a:spLocks noChangeArrowheads="1"/>
          </p:cNvSpPr>
          <p:nvPr userDrawn="1"/>
        </p:nvSpPr>
        <p:spPr bwMode="ltGray">
          <a:xfrm>
            <a:off x="7885113" y="19177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" name="Oval 103"/>
          <p:cNvSpPr>
            <a:spLocks noChangeArrowheads="1"/>
          </p:cNvSpPr>
          <p:nvPr userDrawn="1"/>
        </p:nvSpPr>
        <p:spPr bwMode="ltGray">
          <a:xfrm>
            <a:off x="8316913" y="19177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" name="Oval 104"/>
          <p:cNvSpPr>
            <a:spLocks noChangeArrowheads="1"/>
          </p:cNvSpPr>
          <p:nvPr userDrawn="1"/>
        </p:nvSpPr>
        <p:spPr bwMode="ltGray">
          <a:xfrm>
            <a:off x="8748713" y="19177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7" name="Oval 105"/>
          <p:cNvSpPr>
            <a:spLocks noChangeArrowheads="1"/>
          </p:cNvSpPr>
          <p:nvPr userDrawn="1"/>
        </p:nvSpPr>
        <p:spPr bwMode="ltGray">
          <a:xfrm>
            <a:off x="7885113" y="23495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8" name="Oval 106"/>
          <p:cNvSpPr>
            <a:spLocks noChangeArrowheads="1"/>
          </p:cNvSpPr>
          <p:nvPr userDrawn="1"/>
        </p:nvSpPr>
        <p:spPr bwMode="ltGray">
          <a:xfrm>
            <a:off x="8316913" y="23495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9" name="Oval 107"/>
          <p:cNvSpPr>
            <a:spLocks noChangeArrowheads="1"/>
          </p:cNvSpPr>
          <p:nvPr userDrawn="1"/>
        </p:nvSpPr>
        <p:spPr bwMode="ltGray">
          <a:xfrm>
            <a:off x="8748713" y="23495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0" name="Oval 108"/>
          <p:cNvSpPr>
            <a:spLocks noChangeArrowheads="1"/>
          </p:cNvSpPr>
          <p:nvPr userDrawn="1"/>
        </p:nvSpPr>
        <p:spPr bwMode="ltGray">
          <a:xfrm>
            <a:off x="7885113" y="27797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1" name="Oval 109"/>
          <p:cNvSpPr>
            <a:spLocks noChangeArrowheads="1"/>
          </p:cNvSpPr>
          <p:nvPr userDrawn="1"/>
        </p:nvSpPr>
        <p:spPr bwMode="ltGray">
          <a:xfrm>
            <a:off x="8316913" y="27797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2" name="Oval 110"/>
          <p:cNvSpPr>
            <a:spLocks noChangeArrowheads="1"/>
          </p:cNvSpPr>
          <p:nvPr userDrawn="1"/>
        </p:nvSpPr>
        <p:spPr bwMode="ltGray">
          <a:xfrm>
            <a:off x="8748713" y="27797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3" name="Oval 111"/>
          <p:cNvSpPr>
            <a:spLocks noChangeArrowheads="1"/>
          </p:cNvSpPr>
          <p:nvPr userDrawn="1"/>
        </p:nvSpPr>
        <p:spPr bwMode="ltGray">
          <a:xfrm>
            <a:off x="7885113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4" name="Oval 112"/>
          <p:cNvSpPr>
            <a:spLocks noChangeArrowheads="1"/>
          </p:cNvSpPr>
          <p:nvPr userDrawn="1"/>
        </p:nvSpPr>
        <p:spPr bwMode="ltGray">
          <a:xfrm>
            <a:off x="8316913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5" name="Oval 113"/>
          <p:cNvSpPr>
            <a:spLocks noChangeArrowheads="1"/>
          </p:cNvSpPr>
          <p:nvPr userDrawn="1"/>
        </p:nvSpPr>
        <p:spPr bwMode="ltGray">
          <a:xfrm>
            <a:off x="8748713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6" name="Oval 114"/>
          <p:cNvSpPr>
            <a:spLocks noChangeArrowheads="1"/>
          </p:cNvSpPr>
          <p:nvPr userDrawn="1"/>
        </p:nvSpPr>
        <p:spPr bwMode="ltGray">
          <a:xfrm>
            <a:off x="7885113" y="36449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7" name="Oval 115"/>
          <p:cNvSpPr>
            <a:spLocks noChangeArrowheads="1"/>
          </p:cNvSpPr>
          <p:nvPr userDrawn="1"/>
        </p:nvSpPr>
        <p:spPr bwMode="ltGray">
          <a:xfrm>
            <a:off x="8316913" y="36449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8" name="Oval 116"/>
          <p:cNvSpPr>
            <a:spLocks noChangeArrowheads="1"/>
          </p:cNvSpPr>
          <p:nvPr userDrawn="1"/>
        </p:nvSpPr>
        <p:spPr bwMode="ltGray">
          <a:xfrm>
            <a:off x="8748713" y="36449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9" name="Oval 117"/>
          <p:cNvSpPr>
            <a:spLocks noChangeArrowheads="1"/>
          </p:cNvSpPr>
          <p:nvPr userDrawn="1"/>
        </p:nvSpPr>
        <p:spPr bwMode="ltGray">
          <a:xfrm>
            <a:off x="7091363" y="1873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0" name="Oval 118"/>
          <p:cNvSpPr>
            <a:spLocks noChangeArrowheads="1"/>
          </p:cNvSpPr>
          <p:nvPr userDrawn="1"/>
        </p:nvSpPr>
        <p:spPr bwMode="ltGray">
          <a:xfrm>
            <a:off x="7523163" y="1873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1" name="Oval 119"/>
          <p:cNvSpPr>
            <a:spLocks noChangeArrowheads="1"/>
          </p:cNvSpPr>
          <p:nvPr userDrawn="1"/>
        </p:nvSpPr>
        <p:spPr bwMode="ltGray">
          <a:xfrm>
            <a:off x="7091363" y="6191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2" name="Oval 120"/>
          <p:cNvSpPr>
            <a:spLocks noChangeArrowheads="1"/>
          </p:cNvSpPr>
          <p:nvPr userDrawn="1"/>
        </p:nvSpPr>
        <p:spPr bwMode="ltGray">
          <a:xfrm>
            <a:off x="7523163" y="6191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3" name="Oval 121"/>
          <p:cNvSpPr>
            <a:spLocks noChangeArrowheads="1"/>
          </p:cNvSpPr>
          <p:nvPr userDrawn="1"/>
        </p:nvSpPr>
        <p:spPr bwMode="ltGray">
          <a:xfrm>
            <a:off x="7091363" y="10509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4" name="Oval 122"/>
          <p:cNvSpPr>
            <a:spLocks noChangeArrowheads="1"/>
          </p:cNvSpPr>
          <p:nvPr userDrawn="1"/>
        </p:nvSpPr>
        <p:spPr bwMode="ltGray">
          <a:xfrm>
            <a:off x="7523163" y="10509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5" name="Oval 123"/>
          <p:cNvSpPr>
            <a:spLocks noChangeArrowheads="1"/>
          </p:cNvSpPr>
          <p:nvPr userDrawn="1"/>
        </p:nvSpPr>
        <p:spPr bwMode="ltGray">
          <a:xfrm>
            <a:off x="7091363" y="14827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6" name="Oval 124"/>
          <p:cNvSpPr>
            <a:spLocks noChangeArrowheads="1"/>
          </p:cNvSpPr>
          <p:nvPr userDrawn="1"/>
        </p:nvSpPr>
        <p:spPr bwMode="ltGray">
          <a:xfrm>
            <a:off x="7523163" y="148272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7" name="Oval 125"/>
          <p:cNvSpPr>
            <a:spLocks noChangeArrowheads="1"/>
          </p:cNvSpPr>
          <p:nvPr userDrawn="1"/>
        </p:nvSpPr>
        <p:spPr bwMode="ltGray">
          <a:xfrm>
            <a:off x="7091363" y="19177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8" name="Oval 126"/>
          <p:cNvSpPr>
            <a:spLocks noChangeArrowheads="1"/>
          </p:cNvSpPr>
          <p:nvPr userDrawn="1"/>
        </p:nvSpPr>
        <p:spPr bwMode="ltGray">
          <a:xfrm>
            <a:off x="7523163" y="19177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99" name="Oval 127"/>
          <p:cNvSpPr>
            <a:spLocks noChangeArrowheads="1"/>
          </p:cNvSpPr>
          <p:nvPr userDrawn="1"/>
        </p:nvSpPr>
        <p:spPr bwMode="ltGray">
          <a:xfrm>
            <a:off x="7091363" y="23495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0" name="Oval 128"/>
          <p:cNvSpPr>
            <a:spLocks noChangeArrowheads="1"/>
          </p:cNvSpPr>
          <p:nvPr userDrawn="1"/>
        </p:nvSpPr>
        <p:spPr bwMode="ltGray">
          <a:xfrm>
            <a:off x="7523163" y="23495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1" name="Oval 129"/>
          <p:cNvSpPr>
            <a:spLocks noChangeArrowheads="1"/>
          </p:cNvSpPr>
          <p:nvPr userDrawn="1"/>
        </p:nvSpPr>
        <p:spPr bwMode="ltGray">
          <a:xfrm>
            <a:off x="7091363" y="27797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2" name="Oval 130"/>
          <p:cNvSpPr>
            <a:spLocks noChangeArrowheads="1"/>
          </p:cNvSpPr>
          <p:nvPr userDrawn="1"/>
        </p:nvSpPr>
        <p:spPr bwMode="ltGray">
          <a:xfrm>
            <a:off x="7523163" y="277971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3" name="Oval 131"/>
          <p:cNvSpPr>
            <a:spLocks noChangeArrowheads="1"/>
          </p:cNvSpPr>
          <p:nvPr userDrawn="1"/>
        </p:nvSpPr>
        <p:spPr bwMode="ltGray">
          <a:xfrm>
            <a:off x="7091363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4" name="Oval 132"/>
          <p:cNvSpPr>
            <a:spLocks noChangeArrowheads="1"/>
          </p:cNvSpPr>
          <p:nvPr userDrawn="1"/>
        </p:nvSpPr>
        <p:spPr bwMode="ltGray">
          <a:xfrm>
            <a:off x="7523163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" name="Oval 133"/>
          <p:cNvSpPr>
            <a:spLocks noChangeArrowheads="1"/>
          </p:cNvSpPr>
          <p:nvPr userDrawn="1"/>
        </p:nvSpPr>
        <p:spPr bwMode="ltGray">
          <a:xfrm>
            <a:off x="7091363" y="36449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6" name="Oval 134"/>
          <p:cNvSpPr>
            <a:spLocks noChangeArrowheads="1"/>
          </p:cNvSpPr>
          <p:nvPr userDrawn="1"/>
        </p:nvSpPr>
        <p:spPr bwMode="ltGray">
          <a:xfrm>
            <a:off x="7523163" y="36449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7" name="Oval 135"/>
          <p:cNvSpPr>
            <a:spLocks noChangeArrowheads="1"/>
          </p:cNvSpPr>
          <p:nvPr userDrawn="1"/>
        </p:nvSpPr>
        <p:spPr bwMode="ltGray">
          <a:xfrm>
            <a:off x="7885113" y="47259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8" name="Oval 136"/>
          <p:cNvSpPr>
            <a:spLocks noChangeArrowheads="1"/>
          </p:cNvSpPr>
          <p:nvPr userDrawn="1"/>
        </p:nvSpPr>
        <p:spPr bwMode="ltGray">
          <a:xfrm>
            <a:off x="8316913" y="47259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9" name="Oval 137"/>
          <p:cNvSpPr>
            <a:spLocks noChangeArrowheads="1"/>
          </p:cNvSpPr>
          <p:nvPr userDrawn="1"/>
        </p:nvSpPr>
        <p:spPr bwMode="ltGray">
          <a:xfrm>
            <a:off x="8748713" y="47259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0" name="Oval 138"/>
          <p:cNvSpPr>
            <a:spLocks noChangeArrowheads="1"/>
          </p:cNvSpPr>
          <p:nvPr userDrawn="1"/>
        </p:nvSpPr>
        <p:spPr bwMode="ltGray">
          <a:xfrm>
            <a:off x="7885113" y="51577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1" name="Oval 139"/>
          <p:cNvSpPr>
            <a:spLocks noChangeArrowheads="1"/>
          </p:cNvSpPr>
          <p:nvPr userDrawn="1"/>
        </p:nvSpPr>
        <p:spPr bwMode="ltGray">
          <a:xfrm>
            <a:off x="8316913" y="51577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2" name="Oval 140"/>
          <p:cNvSpPr>
            <a:spLocks noChangeArrowheads="1"/>
          </p:cNvSpPr>
          <p:nvPr userDrawn="1"/>
        </p:nvSpPr>
        <p:spPr bwMode="ltGray">
          <a:xfrm>
            <a:off x="8748713" y="51577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3" name="Oval 141"/>
          <p:cNvSpPr>
            <a:spLocks noChangeArrowheads="1"/>
          </p:cNvSpPr>
          <p:nvPr userDrawn="1"/>
        </p:nvSpPr>
        <p:spPr bwMode="ltGray">
          <a:xfrm>
            <a:off x="7885113" y="5588000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4" name="Oval 142"/>
          <p:cNvSpPr>
            <a:spLocks noChangeArrowheads="1"/>
          </p:cNvSpPr>
          <p:nvPr userDrawn="1"/>
        </p:nvSpPr>
        <p:spPr bwMode="ltGray">
          <a:xfrm>
            <a:off x="8316913" y="5588000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5" name="Oval 143"/>
          <p:cNvSpPr>
            <a:spLocks noChangeArrowheads="1"/>
          </p:cNvSpPr>
          <p:nvPr userDrawn="1"/>
        </p:nvSpPr>
        <p:spPr bwMode="ltGray">
          <a:xfrm>
            <a:off x="8748713" y="5588000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6" name="Oval 144"/>
          <p:cNvSpPr>
            <a:spLocks noChangeArrowheads="1"/>
          </p:cNvSpPr>
          <p:nvPr userDrawn="1"/>
        </p:nvSpPr>
        <p:spPr bwMode="ltGray">
          <a:xfrm>
            <a:off x="7885113" y="60213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7" name="Oval 145"/>
          <p:cNvSpPr>
            <a:spLocks noChangeArrowheads="1"/>
          </p:cNvSpPr>
          <p:nvPr userDrawn="1"/>
        </p:nvSpPr>
        <p:spPr bwMode="ltGray">
          <a:xfrm>
            <a:off x="8316913" y="60213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8" name="Oval 146"/>
          <p:cNvSpPr>
            <a:spLocks noChangeArrowheads="1"/>
          </p:cNvSpPr>
          <p:nvPr userDrawn="1"/>
        </p:nvSpPr>
        <p:spPr bwMode="ltGray">
          <a:xfrm>
            <a:off x="8748713" y="60213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9" name="Oval 147"/>
          <p:cNvSpPr>
            <a:spLocks noChangeArrowheads="1"/>
          </p:cNvSpPr>
          <p:nvPr userDrawn="1"/>
        </p:nvSpPr>
        <p:spPr bwMode="ltGray">
          <a:xfrm>
            <a:off x="7885113" y="64531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0" name="Oval 148"/>
          <p:cNvSpPr>
            <a:spLocks noChangeArrowheads="1"/>
          </p:cNvSpPr>
          <p:nvPr userDrawn="1"/>
        </p:nvSpPr>
        <p:spPr bwMode="ltGray">
          <a:xfrm>
            <a:off x="8316913" y="64531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1" name="Oval 149"/>
          <p:cNvSpPr>
            <a:spLocks noChangeArrowheads="1"/>
          </p:cNvSpPr>
          <p:nvPr userDrawn="1"/>
        </p:nvSpPr>
        <p:spPr bwMode="ltGray">
          <a:xfrm>
            <a:off x="8748713" y="64531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2" name="Oval 150"/>
          <p:cNvSpPr>
            <a:spLocks noChangeArrowheads="1"/>
          </p:cNvSpPr>
          <p:nvPr userDrawn="1"/>
        </p:nvSpPr>
        <p:spPr bwMode="ltGray">
          <a:xfrm>
            <a:off x="7091363" y="47259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3" name="Oval 151"/>
          <p:cNvSpPr>
            <a:spLocks noChangeArrowheads="1"/>
          </p:cNvSpPr>
          <p:nvPr userDrawn="1"/>
        </p:nvSpPr>
        <p:spPr bwMode="ltGray">
          <a:xfrm>
            <a:off x="7523163" y="47259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4" name="Oval 152"/>
          <p:cNvSpPr>
            <a:spLocks noChangeArrowheads="1"/>
          </p:cNvSpPr>
          <p:nvPr userDrawn="1"/>
        </p:nvSpPr>
        <p:spPr bwMode="ltGray">
          <a:xfrm>
            <a:off x="7091363" y="51577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5" name="Oval 153"/>
          <p:cNvSpPr>
            <a:spLocks noChangeArrowheads="1"/>
          </p:cNvSpPr>
          <p:nvPr userDrawn="1"/>
        </p:nvSpPr>
        <p:spPr bwMode="ltGray">
          <a:xfrm>
            <a:off x="7523163" y="51577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6" name="Oval 154"/>
          <p:cNvSpPr>
            <a:spLocks noChangeArrowheads="1"/>
          </p:cNvSpPr>
          <p:nvPr userDrawn="1"/>
        </p:nvSpPr>
        <p:spPr bwMode="ltGray">
          <a:xfrm>
            <a:off x="7091363" y="5588000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7" name="Oval 155"/>
          <p:cNvSpPr>
            <a:spLocks noChangeArrowheads="1"/>
          </p:cNvSpPr>
          <p:nvPr userDrawn="1"/>
        </p:nvSpPr>
        <p:spPr bwMode="ltGray">
          <a:xfrm>
            <a:off x="7523163" y="5588000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8" name="Oval 156"/>
          <p:cNvSpPr>
            <a:spLocks noChangeArrowheads="1"/>
          </p:cNvSpPr>
          <p:nvPr userDrawn="1"/>
        </p:nvSpPr>
        <p:spPr bwMode="ltGray">
          <a:xfrm>
            <a:off x="7091363" y="60213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9" name="Oval 157"/>
          <p:cNvSpPr>
            <a:spLocks noChangeArrowheads="1"/>
          </p:cNvSpPr>
          <p:nvPr userDrawn="1"/>
        </p:nvSpPr>
        <p:spPr bwMode="ltGray">
          <a:xfrm>
            <a:off x="7523163" y="60213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0" name="Oval 158"/>
          <p:cNvSpPr>
            <a:spLocks noChangeArrowheads="1"/>
          </p:cNvSpPr>
          <p:nvPr userDrawn="1"/>
        </p:nvSpPr>
        <p:spPr bwMode="ltGray">
          <a:xfrm>
            <a:off x="7091363" y="64531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1" name="Oval 159"/>
          <p:cNvSpPr>
            <a:spLocks noChangeArrowheads="1"/>
          </p:cNvSpPr>
          <p:nvPr userDrawn="1"/>
        </p:nvSpPr>
        <p:spPr bwMode="ltGray">
          <a:xfrm>
            <a:off x="7523163" y="6453188"/>
            <a:ext cx="215900" cy="215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4114800"/>
            <a:ext cx="9144000" cy="609600"/>
          </a:xfr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en-US" altLang="zh-CN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invGray">
          <a:xfrm>
            <a:off x="1600200" y="5181600"/>
            <a:ext cx="59817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en-US" altLang="zh-CN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53250" y="763588"/>
            <a:ext cx="2190750" cy="556101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763588"/>
            <a:ext cx="6419850" cy="556101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04696" y="6536134"/>
            <a:ext cx="575816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B34C2A3-493F-403E-BA36-F37F02AB5448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763588"/>
            <a:ext cx="8763000" cy="4873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685800" y="1371600"/>
            <a:ext cx="8229600" cy="4953000"/>
          </a:xfrm>
        </p:spPr>
        <p:txBody>
          <a:bodyPr/>
          <a:lstStyle/>
          <a:p>
            <a:r>
              <a:rPr lang="zh-CN" altLang="en-US"/>
              <a:t>单击图标添加表格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429000" y="6508750"/>
            <a:ext cx="2133600" cy="3079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4B6C6BF-0FA2-4B1D-980C-107B645B537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764704"/>
            <a:ext cx="8763000" cy="487362"/>
          </a:xfrm>
          <a:solidFill>
            <a:schemeClr val="accent1">
              <a:lumMod val="50000"/>
            </a:schemeClr>
          </a:solidFill>
        </p:spPr>
        <p:txBody>
          <a:bodyPr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04696" y="6536134"/>
            <a:ext cx="575816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37E8B1D-8D90-46A4-9BB0-D998BCC91A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68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8532688" y="6536134"/>
            <a:ext cx="575816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65D620-47E5-4F0B-BD46-1CC67A4DCD3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8532688" y="6536134"/>
            <a:ext cx="575816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8B33CC0-2434-4B62-AAD3-C6F1F0F7F65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vmlDrawing" Target="../drawings/vmlDrawing2.vml"/><Relationship Id="rId14" Type="http://schemas.openxmlformats.org/officeDocument/2006/relationships/image" Target="../media/image2.png"/><Relationship Id="rId13" Type="http://schemas.openxmlformats.org/officeDocument/2006/relationships/oleObject" Target="../embeddings/oleObject2.bin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3" name="Object 89"/>
          <p:cNvGraphicFramePr>
            <a:graphicFrameLocks noChangeAspect="1"/>
          </p:cNvGraphicFramePr>
          <p:nvPr/>
        </p:nvGraphicFramePr>
        <p:xfrm>
          <a:off x="0" y="-26988"/>
          <a:ext cx="91440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8" name="Image" r:id="rId13" imgW="9093200" imgH="1346200" progId="">
                  <p:embed/>
                </p:oleObj>
              </mc:Choice>
              <mc:Fallback>
                <p:oleObj name="Image" r:id="rId13" imgW="9093200" imgH="1346200" progId="">
                  <p:embed/>
                  <p:pic>
                    <p:nvPicPr>
                      <p:cNvPr id="0" name="Picture 3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728CCE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B2B2B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4" name="Rectangle 90"/>
          <p:cNvSpPr>
            <a:spLocks noChangeArrowheads="1"/>
          </p:cNvSpPr>
          <p:nvPr/>
        </p:nvSpPr>
        <p:spPr bwMode="ltGray">
          <a:xfrm>
            <a:off x="0" y="765175"/>
            <a:ext cx="9144000" cy="50323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5" name="Rectangle 91"/>
          <p:cNvSpPr>
            <a:spLocks noChangeArrowheads="1"/>
          </p:cNvSpPr>
          <p:nvPr/>
        </p:nvSpPr>
        <p:spPr bwMode="ltGray">
          <a:xfrm>
            <a:off x="0" y="765175"/>
            <a:ext cx="395288" cy="61071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381000" y="763588"/>
            <a:ext cx="876300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116" name="Text Box 92"/>
          <p:cNvSpPr txBox="1">
            <a:spLocks noChangeArrowheads="1"/>
          </p:cNvSpPr>
          <p:nvPr/>
        </p:nvSpPr>
        <p:spPr bwMode="auto">
          <a:xfrm flipH="1">
            <a:off x="-1" y="4843026"/>
            <a:ext cx="39528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flatTx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医师定期考核项目组</a:t>
            </a:r>
            <a:endParaRPr lang="en-US" altLang="zh-CN" sz="12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564940" y="6609975"/>
            <a:ext cx="575816" cy="25245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北京市医师定期考核信息管理系统</a:t>
            </a:r>
            <a:b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kumimoji="0" lang="zh-CN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操作指南</a:t>
            </a:r>
            <a:b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b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2023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05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+mn-ea"/>
              </a:rPr>
              <a:t>二</a:t>
            </a:r>
            <a:r>
              <a:rPr lang="en-US" altLang="zh-CN" sz="2800" dirty="0">
                <a:latin typeface="+mn-ea"/>
              </a:rPr>
              <a:t>.  </a:t>
            </a:r>
            <a:r>
              <a:rPr lang="zh-CN" altLang="en-US" sz="2800" dirty="0">
                <a:latin typeface="+mn-ea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00" y="2285127"/>
            <a:ext cx="8614385" cy="271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49717" y="162880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医师基本信息确认页（第三部分）</a:t>
            </a:r>
            <a:endParaRPr lang="en-US" altLang="zh-CN" dirty="0"/>
          </a:p>
        </p:txBody>
      </p:sp>
      <p:sp>
        <p:nvSpPr>
          <p:cNvPr id="6" name="TextBox 5"/>
          <p:cNvSpPr txBox="1"/>
          <p:nvPr/>
        </p:nvSpPr>
        <p:spPr>
          <a:xfrm>
            <a:off x="1795554" y="5360700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注：报考科目将决定医师业务水平考试内容，请谨慎选择</a:t>
            </a:r>
            <a:endParaRPr lang="en-US" altLang="zh-CN" dirty="0"/>
          </a:p>
        </p:txBody>
      </p:sp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100" y="1621405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医师报名：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4704"/>
            <a:ext cx="8763000" cy="487362"/>
          </a:xfrm>
        </p:spPr>
        <p:txBody>
          <a:bodyPr/>
          <a:lstStyle/>
          <a:p>
            <a:r>
              <a:rPr lang="zh-CN" altLang="en-US" sz="2800" dirty="0">
                <a:latin typeface="+mn-ea"/>
              </a:rPr>
              <a:t>二</a:t>
            </a:r>
            <a:r>
              <a:rPr lang="en-US" altLang="zh-CN" sz="2800" dirty="0">
                <a:latin typeface="+mn-ea"/>
              </a:rPr>
              <a:t>.  </a:t>
            </a:r>
            <a:r>
              <a:rPr lang="zh-CN" altLang="en-US" sz="2800" dirty="0">
                <a:latin typeface="+mn-ea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9717" y="162880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医师基本信息确认页（第四部分）</a:t>
            </a:r>
            <a:endParaRPr lang="en-US" altLang="zh-CN" dirty="0"/>
          </a:p>
        </p:txBody>
      </p:sp>
      <p:sp>
        <p:nvSpPr>
          <p:cNvPr id="6" name="TextBox 5"/>
          <p:cNvSpPr txBox="1"/>
          <p:nvPr/>
        </p:nvSpPr>
        <p:spPr>
          <a:xfrm>
            <a:off x="872225" y="5746945"/>
            <a:ext cx="536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注：你需要在考试专业课的时候需要填写</a:t>
            </a:r>
            <a:r>
              <a:rPr lang="en-US" altLang="zh-CN" dirty="0"/>
              <a:t>200</a:t>
            </a:r>
            <a:r>
              <a:rPr lang="zh-CN" altLang="en-US" dirty="0">
                <a:ea typeface="宋体" panose="02010600030101010101" pitchFamily="2" charset="-122"/>
              </a:rPr>
              <a:t>字自述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9" name="文本框 8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301" y="1591351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医师报名：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3895" y="2009775"/>
            <a:ext cx="7763510" cy="35090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21" y="2508978"/>
            <a:ext cx="8424935" cy="23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4704"/>
            <a:ext cx="8763000" cy="487362"/>
          </a:xfrm>
        </p:spPr>
        <p:txBody>
          <a:bodyPr/>
          <a:lstStyle/>
          <a:p>
            <a:r>
              <a:rPr lang="zh-CN" altLang="en-US" sz="2800" dirty="0">
                <a:latin typeface="+mn-ea"/>
              </a:rPr>
              <a:t>二</a:t>
            </a:r>
            <a:r>
              <a:rPr lang="en-US" altLang="zh-CN" sz="2800" dirty="0">
                <a:latin typeface="+mn-ea"/>
              </a:rPr>
              <a:t>.  </a:t>
            </a:r>
            <a:r>
              <a:rPr lang="zh-CN" altLang="en-US" sz="2800" dirty="0">
                <a:latin typeface="+mn-ea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7657" y="1628800"/>
            <a:ext cx="3711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医师基本信息确认页</a:t>
            </a:r>
            <a:r>
              <a:rPr lang="zh-CN" altLang="en-US"/>
              <a:t>（第五部分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sp>
        <p:nvSpPr>
          <p:cNvPr id="2" name="椭圆 1"/>
          <p:cNvSpPr/>
          <p:nvPr/>
        </p:nvSpPr>
        <p:spPr>
          <a:xfrm>
            <a:off x="8279702" y="4460029"/>
            <a:ext cx="864095" cy="5053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肘形连接符 19"/>
          <p:cNvCxnSpPr/>
          <p:nvPr/>
        </p:nvCxnSpPr>
        <p:spPr>
          <a:xfrm rot="5400000" flipH="1" flipV="1">
            <a:off x="8106744" y="5109852"/>
            <a:ext cx="569713" cy="438398"/>
          </a:xfrm>
          <a:prstGeom prst="bentConnector3">
            <a:avLst>
              <a:gd name="adj1" fmla="val -1537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99592" y="5347871"/>
            <a:ext cx="720080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、基本信息确认完成后，点击</a:t>
            </a:r>
            <a:r>
              <a:rPr lang="en-US" altLang="zh-CN" dirty="0"/>
              <a:t>“</a:t>
            </a:r>
            <a:r>
              <a:rPr lang="zh-CN" altLang="en-US" dirty="0"/>
              <a:t>保存</a:t>
            </a:r>
            <a:r>
              <a:rPr lang="en-US" altLang="zh-CN" dirty="0"/>
              <a:t>”</a:t>
            </a:r>
            <a:r>
              <a:rPr lang="zh-CN" altLang="en-US" dirty="0"/>
              <a:t>按钮，即可自动申请报名参加考核。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、在机构审核通过前可随时修改个人信息，无需联系机构打回，修改后请保存。</a:t>
            </a:r>
            <a:endParaRPr lang="zh-CN" altLang="en-US" dirty="0"/>
          </a:p>
        </p:txBody>
      </p:sp>
      <p:sp>
        <p:nvSpPr>
          <p:cNvPr id="9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1560" y="1602162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医师报名：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4704"/>
            <a:ext cx="8763000" cy="487362"/>
          </a:xfrm>
        </p:spPr>
        <p:txBody>
          <a:bodyPr/>
          <a:lstStyle/>
          <a:p>
            <a:r>
              <a:rPr lang="zh-CN" altLang="en-US" sz="2800" dirty="0">
                <a:latin typeface="+mn-ea"/>
              </a:rPr>
              <a:t>二</a:t>
            </a:r>
            <a:r>
              <a:rPr lang="en-US" altLang="zh-CN" sz="2800" dirty="0">
                <a:latin typeface="+mn-ea"/>
              </a:rPr>
              <a:t>.  </a:t>
            </a:r>
            <a:r>
              <a:rPr lang="zh-CN" altLang="en-US" sz="2800" dirty="0">
                <a:latin typeface="+mn-ea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8884" y="1628800"/>
            <a:ext cx="4108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医师基本信息确认页（保存成功展示）</a:t>
            </a:r>
            <a:endParaRPr lang="en-US" altLang="zh-CN" dirty="0"/>
          </a:p>
        </p:txBody>
      </p:sp>
      <p:sp>
        <p:nvSpPr>
          <p:cNvPr id="8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830" y="2594610"/>
            <a:ext cx="7956550" cy="27641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5830" y="1628800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医师报名：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sp>
        <p:nvSpPr>
          <p:cNvPr id="5" name="TextBox 1"/>
          <p:cNvSpPr txBox="1"/>
          <p:nvPr/>
        </p:nvSpPr>
        <p:spPr>
          <a:xfrm>
            <a:off x="1572062" y="551444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dirty="0">
                <a:ea typeface="宋体" panose="02010600030101010101" pitchFamily="2" charset="-122"/>
              </a:rPr>
              <a:t>点击【待参加的考核】进入待参加考试列表页考试分为法律法规考试和</a:t>
            </a:r>
            <a:endParaRPr lang="zh-CN" dirty="0">
              <a:ea typeface="宋体" panose="02010600030101010101" pitchFamily="2" charset="-122"/>
            </a:endParaRPr>
          </a:p>
          <a:p>
            <a:r>
              <a:rPr lang="zh-CN" dirty="0">
                <a:ea typeface="宋体" panose="02010600030101010101" pitchFamily="2" charset="-122"/>
              </a:rPr>
              <a:t>专业课考试必须先考法律法规，然后法律法规通过后才能考专业课考试。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576" y="3118837"/>
            <a:ext cx="8243570" cy="2398395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/>
        </p:nvSpPr>
        <p:spPr>
          <a:xfrm>
            <a:off x="380365" y="764704"/>
            <a:ext cx="8763000" cy="48736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dirty="0">
                <a:latin typeface="+mn-ea"/>
              </a:rPr>
              <a:t>二</a:t>
            </a:r>
            <a:r>
              <a:rPr lang="en-US" altLang="zh-CN" sz="2800" dirty="0">
                <a:latin typeface="+mn-ea"/>
              </a:rPr>
              <a:t>.  </a:t>
            </a:r>
            <a:r>
              <a:rPr lang="zh-CN" altLang="en-US" sz="2800" dirty="0">
                <a:latin typeface="+mn-ea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523" y="1757395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职业道德和工作业绩由执业机构评价。职业道德和工作业绩合格后，才能参加“业务水平”考核。</a:t>
            </a:r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719870" y="1324636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考试：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25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0644" y="2303206"/>
            <a:ext cx="8109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需要注意的是：多地点执业的医师，需要在所有执业地点参加“职业道德”和“工作业绩考核”，只需在主执业</a:t>
            </a:r>
            <a:r>
              <a:rPr lang="zh-CN" altLang="en-US"/>
              <a:t>地点参加“法律法规”、“业务水平”</a:t>
            </a:r>
            <a:r>
              <a:rPr lang="zh-CN" altLang="en-US" dirty="0"/>
              <a:t>考核。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sp>
        <p:nvSpPr>
          <p:cNvPr id="5" name="TextBox 1"/>
          <p:cNvSpPr txBox="1"/>
          <p:nvPr/>
        </p:nvSpPr>
        <p:spPr>
          <a:xfrm>
            <a:off x="480060" y="2163554"/>
            <a:ext cx="8550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zh-CN" dirty="0">
                <a:ea typeface="宋体" panose="02010600030101010101" pitchFamily="2" charset="-122"/>
              </a:rPr>
              <a:t>如果在报名处申请了简易流程，不用参加专业课考试，只需要填写自述（</a:t>
            </a:r>
            <a:r>
              <a:rPr lang="en-US" altLang="zh-CN" dirty="0">
                <a:ea typeface="宋体" panose="02010600030101010101" pitchFamily="2" charset="-122"/>
              </a:rPr>
              <a:t>200</a:t>
            </a:r>
            <a:r>
              <a:rPr lang="zh-CN" altLang="en-US" dirty="0">
                <a:ea typeface="宋体" panose="02010600030101010101" pitchFamily="2" charset="-122"/>
              </a:rPr>
              <a:t>字</a:t>
            </a:r>
            <a:r>
              <a:rPr lang="zh-CN" dirty="0">
                <a:ea typeface="宋体" panose="02010600030101010101" pitchFamily="2" charset="-122"/>
              </a:rPr>
              <a:t>）</a:t>
            </a:r>
            <a:endParaRPr lang="zh-CN" dirty="0">
              <a:ea typeface="宋体" panose="02010600030101010101" pitchFamily="2" charset="-122"/>
            </a:endParaRPr>
          </a:p>
          <a:p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en-US" dirty="0">
                <a:ea typeface="宋体" panose="02010600030101010101" pitchFamily="2" charset="-122"/>
              </a:rPr>
              <a:t>、如果没有申请简易流程的，需正常参业务水平考试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" y="3058254"/>
            <a:ext cx="7837805" cy="2747010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/>
        </p:nvSpPr>
        <p:spPr>
          <a:xfrm>
            <a:off x="380365" y="764704"/>
            <a:ext cx="8763000" cy="48736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dirty="0">
                <a:latin typeface="+mn-ea"/>
              </a:rPr>
              <a:t>二</a:t>
            </a:r>
            <a:r>
              <a:rPr lang="en-US" altLang="zh-CN" sz="2800" dirty="0">
                <a:latin typeface="+mn-ea"/>
              </a:rPr>
              <a:t>.  </a:t>
            </a:r>
            <a:r>
              <a:rPr lang="zh-CN" altLang="en-US" sz="2800" dirty="0">
                <a:latin typeface="+mn-ea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552" y="1628800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考试：</a:t>
            </a:r>
            <a:endParaRPr lang="zh-CN" altLang="en-US" dirty="0"/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6300192" y="818530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25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555" y="1624965"/>
            <a:ext cx="1800225" cy="2600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83582"/>
            <a:ext cx="8763000" cy="265778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4704"/>
            <a:ext cx="8763000" cy="487362"/>
          </a:xfrm>
        </p:spPr>
        <p:txBody>
          <a:bodyPr/>
          <a:lstStyle/>
          <a:p>
            <a:r>
              <a:rPr lang="zh-CN" altLang="en-US" sz="2800" dirty="0">
                <a:latin typeface="+mn-ea"/>
              </a:rPr>
              <a:t>二</a:t>
            </a:r>
            <a:r>
              <a:rPr lang="en-US" altLang="zh-CN" sz="2800" dirty="0">
                <a:latin typeface="+mn-ea"/>
              </a:rPr>
              <a:t>.  </a:t>
            </a:r>
            <a:r>
              <a:rPr lang="zh-CN" altLang="en-US" sz="2800" dirty="0">
                <a:latin typeface="+mn-ea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1560" y="2708920"/>
            <a:ext cx="158417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>
            <a:off x="1619672" y="3212976"/>
            <a:ext cx="72008" cy="1224136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483768" y="2601778"/>
            <a:ext cx="6355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点击【医师考核信息查询】进入医师考核信息查询页面，成功</a:t>
            </a:r>
            <a:endParaRPr lang="zh-CN" altLang="en-US" dirty="0"/>
          </a:p>
          <a:p>
            <a:r>
              <a:rPr lang="zh-CN" altLang="en-US" dirty="0"/>
              <a:t>申请考核后，页面会显示医师考核信息。</a:t>
            </a:r>
            <a:endParaRPr lang="zh-CN" altLang="en-US" dirty="0"/>
          </a:p>
        </p:txBody>
      </p:sp>
      <p:sp>
        <p:nvSpPr>
          <p:cNvPr id="9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9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15801" y="1703568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报名信息及成绩查询：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4704"/>
            <a:ext cx="8763000" cy="487362"/>
          </a:xfrm>
        </p:spPr>
        <p:txBody>
          <a:bodyPr/>
          <a:lstStyle/>
          <a:p>
            <a:r>
              <a:rPr lang="zh-CN" altLang="en-US" sz="2800" dirty="0">
                <a:latin typeface="+mn-ea"/>
              </a:rPr>
              <a:t>二</a:t>
            </a:r>
            <a:r>
              <a:rPr lang="en-US" altLang="zh-CN" sz="2800" dirty="0">
                <a:latin typeface="+mn-ea"/>
              </a:rPr>
              <a:t>.  </a:t>
            </a:r>
            <a:r>
              <a:rPr lang="zh-CN" altLang="en-US" sz="2800" dirty="0">
                <a:latin typeface="+mn-ea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1704171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本页面会显示医师所有执业地点的考核信息。</a:t>
            </a:r>
            <a:endParaRPr lang="zh-CN" altLang="en-US" dirty="0"/>
          </a:p>
        </p:txBody>
      </p:sp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617" y="2420888"/>
            <a:ext cx="8533765" cy="38080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9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544" y="1704171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报名信息及成绩查询：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555" y="1624965"/>
            <a:ext cx="1800225" cy="2600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3825875"/>
            <a:ext cx="8420735" cy="252539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4704"/>
            <a:ext cx="8763000" cy="487362"/>
          </a:xfrm>
        </p:spPr>
        <p:txBody>
          <a:bodyPr/>
          <a:lstStyle/>
          <a:p>
            <a:r>
              <a:rPr lang="zh-CN" altLang="en-US" sz="2800" dirty="0">
                <a:latin typeface="+mn-ea"/>
              </a:rPr>
              <a:t>二</a:t>
            </a:r>
            <a:r>
              <a:rPr lang="en-US" altLang="zh-CN" sz="2800" dirty="0">
                <a:latin typeface="+mn-ea"/>
              </a:rPr>
              <a:t>.  </a:t>
            </a:r>
            <a:r>
              <a:rPr lang="zh-CN" altLang="en-US" sz="2800" dirty="0">
                <a:latin typeface="+mn-ea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1560" y="3025604"/>
            <a:ext cx="1080120" cy="432048"/>
          </a:xfrm>
          <a:prstGeom prst="ellipse">
            <a:avLst/>
          </a:prstGeom>
          <a:noFill/>
          <a:ln>
            <a:solidFill>
              <a:srgbClr val="EC3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>
            <a:off x="1547664" y="3501008"/>
            <a:ext cx="504056" cy="864096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203848" y="2710959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本页面为密码修改页面。</a:t>
            </a:r>
            <a:endParaRPr lang="zh-CN" altLang="en-US" dirty="0"/>
          </a:p>
        </p:txBody>
      </p:sp>
      <p:sp>
        <p:nvSpPr>
          <p:cNvPr id="9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6712"/>
            <a:ext cx="8763000" cy="487362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algn="l"/>
            <a:r>
              <a:rPr lang="zh-CN" altLang="en-US" sz="3200" dirty="0">
                <a:ea typeface="宋体" panose="02010600030101010101" pitchFamily="2" charset="-122"/>
              </a:rPr>
              <a:t>             目  录</a:t>
            </a:r>
            <a:endParaRPr lang="en-US" altLang="zh-CN" sz="3200" dirty="0">
              <a:ea typeface="宋体" panose="02010600030101010101" pitchFamily="2" charset="-122"/>
            </a:endParaRPr>
          </a:p>
        </p:txBody>
      </p:sp>
      <p:grpSp>
        <p:nvGrpSpPr>
          <p:cNvPr id="61481" name="Group 41"/>
          <p:cNvGrpSpPr/>
          <p:nvPr/>
        </p:nvGrpSpPr>
        <p:grpSpPr bwMode="auto">
          <a:xfrm>
            <a:off x="2016170" y="3537794"/>
            <a:ext cx="5410200" cy="665162"/>
            <a:chOff x="1248" y="3085"/>
            <a:chExt cx="3408" cy="419"/>
          </a:xfrm>
        </p:grpSpPr>
        <p:grpSp>
          <p:nvGrpSpPr>
            <p:cNvPr id="61468" name="Group 28"/>
            <p:cNvGrpSpPr/>
            <p:nvPr/>
          </p:nvGrpSpPr>
          <p:grpSpPr bwMode="auto">
            <a:xfrm>
              <a:off x="1248" y="3085"/>
              <a:ext cx="480" cy="419"/>
              <a:chOff x="3174" y="2656"/>
              <a:chExt cx="1549" cy="1351"/>
            </a:xfrm>
          </p:grpSpPr>
          <p:sp>
            <p:nvSpPr>
              <p:cNvPr id="61469" name="AutoShape 29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70" name="AutoShape 30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71" name="AutoShape 31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bg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475" name="Line 35"/>
            <p:cNvSpPr>
              <a:spLocks noChangeShapeType="1"/>
            </p:cNvSpPr>
            <p:nvPr/>
          </p:nvSpPr>
          <p:spPr bwMode="auto">
            <a:xfrm>
              <a:off x="1632" y="3469"/>
              <a:ext cx="3024" cy="0"/>
            </a:xfrm>
            <a:prstGeom prst="line">
              <a:avLst/>
            </a:prstGeom>
            <a:noFill/>
            <a:ln w="25400">
              <a:solidFill>
                <a:schemeClr val="folHlink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6" name="Text Box 36"/>
            <p:cNvSpPr txBox="1">
              <a:spLocks noChangeArrowheads="1"/>
            </p:cNvSpPr>
            <p:nvPr/>
          </p:nvSpPr>
          <p:spPr bwMode="auto">
            <a:xfrm>
              <a:off x="2256" y="3133"/>
              <a:ext cx="89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ea typeface="宋体" panose="02010600030101010101" pitchFamily="2" charset="-122"/>
                </a:rPr>
                <a:t>练习说明</a:t>
              </a:r>
              <a:endParaRPr lang="en-US" altLang="zh-CN" sz="2400" dirty="0">
                <a:ea typeface="宋体" panose="02010600030101010101" pitchFamily="2" charset="-122"/>
              </a:endParaRPr>
            </a:p>
          </p:txBody>
        </p:sp>
        <p:sp>
          <p:nvSpPr>
            <p:cNvPr id="61477" name="Text Box 37"/>
            <p:cNvSpPr txBox="1">
              <a:spLocks noChangeArrowheads="1"/>
            </p:cNvSpPr>
            <p:nvPr/>
          </p:nvSpPr>
          <p:spPr bwMode="gray">
            <a:xfrm>
              <a:off x="1327" y="3147"/>
              <a:ext cx="31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solidFill>
                    <a:schemeClr val="bg1"/>
                  </a:solidFill>
                  <a:ea typeface="宋体" panose="02010600030101010101" pitchFamily="2" charset="-122"/>
                </a:rPr>
                <a:t>三</a:t>
              </a:r>
              <a:endParaRPr lang="en-US" altLang="zh-CN" sz="2400" b="1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764704"/>
            <a:ext cx="8748464" cy="487362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algn="l"/>
            <a:r>
              <a:rPr lang="zh-CN" altLang="en-US" sz="3200" dirty="0">
                <a:ea typeface="宋体" panose="02010600030101010101" pitchFamily="2" charset="-122"/>
              </a:rPr>
              <a:t>             目  录</a:t>
            </a:r>
            <a:endParaRPr lang="en-US" altLang="zh-CN" sz="3200" dirty="0">
              <a:ea typeface="宋体" panose="02010600030101010101" pitchFamily="2" charset="-122"/>
            </a:endParaRPr>
          </a:p>
        </p:txBody>
      </p:sp>
      <p:grpSp>
        <p:nvGrpSpPr>
          <p:cNvPr id="61479" name="Group 39"/>
          <p:cNvGrpSpPr/>
          <p:nvPr/>
        </p:nvGrpSpPr>
        <p:grpSpPr bwMode="auto">
          <a:xfrm>
            <a:off x="1981200" y="1965375"/>
            <a:ext cx="5410200" cy="665162"/>
            <a:chOff x="1248" y="1947"/>
            <a:chExt cx="3408" cy="419"/>
          </a:xfrm>
        </p:grpSpPr>
        <p:grpSp>
          <p:nvGrpSpPr>
            <p:cNvPr id="61454" name="Group 14"/>
            <p:cNvGrpSpPr/>
            <p:nvPr/>
          </p:nvGrpSpPr>
          <p:grpSpPr bwMode="auto">
            <a:xfrm>
              <a:off x="1248" y="1947"/>
              <a:ext cx="480" cy="419"/>
              <a:chOff x="3174" y="2656"/>
              <a:chExt cx="1549" cy="1351"/>
            </a:xfrm>
          </p:grpSpPr>
          <p:sp>
            <p:nvSpPr>
              <p:cNvPr id="61455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56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57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bg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461" name="Line 21"/>
            <p:cNvSpPr>
              <a:spLocks noChangeShapeType="1"/>
            </p:cNvSpPr>
            <p:nvPr/>
          </p:nvSpPr>
          <p:spPr bwMode="auto">
            <a:xfrm>
              <a:off x="1632" y="2331"/>
              <a:ext cx="3024" cy="0"/>
            </a:xfrm>
            <a:prstGeom prst="line">
              <a:avLst/>
            </a:prstGeom>
            <a:noFill/>
            <a:ln w="25400">
              <a:solidFill>
                <a:schemeClr val="folHlink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62" name="Text Box 22"/>
            <p:cNvSpPr txBox="1">
              <a:spLocks noChangeArrowheads="1"/>
            </p:cNvSpPr>
            <p:nvPr/>
          </p:nvSpPr>
          <p:spPr bwMode="auto">
            <a:xfrm>
              <a:off x="2256" y="1995"/>
              <a:ext cx="128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ea typeface="宋体" panose="02010600030101010101" pitchFamily="2" charset="-122"/>
                </a:rPr>
                <a:t>系统应用准备</a:t>
              </a:r>
              <a:endParaRPr lang="en-US" altLang="zh-CN" sz="2400" dirty="0">
                <a:ea typeface="宋体" panose="02010600030101010101" pitchFamily="2" charset="-122"/>
              </a:endParaRPr>
            </a:p>
          </p:txBody>
        </p:sp>
        <p:sp>
          <p:nvSpPr>
            <p:cNvPr id="61463" name="Text Box 23"/>
            <p:cNvSpPr txBox="1">
              <a:spLocks noChangeArrowheads="1"/>
            </p:cNvSpPr>
            <p:nvPr/>
          </p:nvSpPr>
          <p:spPr bwMode="gray">
            <a:xfrm>
              <a:off x="1327" y="2009"/>
              <a:ext cx="31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solidFill>
                    <a:schemeClr val="bg1"/>
                  </a:solidFill>
                  <a:ea typeface="宋体" panose="02010600030101010101" pitchFamily="2" charset="-122"/>
                </a:rPr>
                <a:t>一</a:t>
              </a:r>
              <a:endParaRPr lang="en-US" altLang="zh-CN" sz="2400" b="1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1480" name="Group 40"/>
          <p:cNvGrpSpPr/>
          <p:nvPr/>
        </p:nvGrpSpPr>
        <p:grpSpPr bwMode="auto">
          <a:xfrm>
            <a:off x="1981200" y="2857550"/>
            <a:ext cx="5410200" cy="665162"/>
            <a:chOff x="1248" y="2509"/>
            <a:chExt cx="3408" cy="419"/>
          </a:xfrm>
        </p:grpSpPr>
        <p:grpSp>
          <p:nvGrpSpPr>
            <p:cNvPr id="61464" name="Group 24"/>
            <p:cNvGrpSpPr/>
            <p:nvPr/>
          </p:nvGrpSpPr>
          <p:grpSpPr bwMode="auto">
            <a:xfrm>
              <a:off x="1248" y="2509"/>
              <a:ext cx="480" cy="419"/>
              <a:chOff x="1110" y="2656"/>
              <a:chExt cx="1549" cy="1351"/>
            </a:xfrm>
          </p:grpSpPr>
          <p:sp>
            <p:nvSpPr>
              <p:cNvPr id="61465" name="AutoShape 25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66" name="AutoShape 26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67" name="AutoShape 27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bg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472" name="Line 32"/>
            <p:cNvSpPr>
              <a:spLocks noChangeShapeType="1"/>
            </p:cNvSpPr>
            <p:nvPr/>
          </p:nvSpPr>
          <p:spPr bwMode="auto">
            <a:xfrm>
              <a:off x="1632" y="2893"/>
              <a:ext cx="3024" cy="0"/>
            </a:xfrm>
            <a:prstGeom prst="line">
              <a:avLst/>
            </a:prstGeom>
            <a:noFill/>
            <a:ln w="25400">
              <a:solidFill>
                <a:schemeClr val="folHlink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3" name="Text Box 33"/>
            <p:cNvSpPr txBox="1">
              <a:spLocks noChangeArrowheads="1"/>
            </p:cNvSpPr>
            <p:nvPr/>
          </p:nvSpPr>
          <p:spPr bwMode="auto">
            <a:xfrm>
              <a:off x="2256" y="2557"/>
              <a:ext cx="128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ea typeface="宋体" panose="02010600030101010101" pitchFamily="2" charset="-122"/>
                </a:rPr>
                <a:t>医师功能说明</a:t>
              </a:r>
              <a:endParaRPr lang="en-US" altLang="zh-CN" sz="2400" dirty="0">
                <a:ea typeface="宋体" panose="02010600030101010101" pitchFamily="2" charset="-122"/>
              </a:endParaRPr>
            </a:p>
          </p:txBody>
        </p:sp>
        <p:sp>
          <p:nvSpPr>
            <p:cNvPr id="61474" name="Text Box 34"/>
            <p:cNvSpPr txBox="1">
              <a:spLocks noChangeArrowheads="1"/>
            </p:cNvSpPr>
            <p:nvPr/>
          </p:nvSpPr>
          <p:spPr bwMode="gray">
            <a:xfrm>
              <a:off x="1327" y="2571"/>
              <a:ext cx="31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solidFill>
                    <a:schemeClr val="bg1"/>
                  </a:solidFill>
                  <a:ea typeface="宋体" panose="02010600030101010101" pitchFamily="2" charset="-122"/>
                </a:rPr>
                <a:t>二</a:t>
              </a:r>
              <a:endParaRPr lang="en-US" altLang="zh-CN" sz="2400" b="1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1481" name="Group 41"/>
          <p:cNvGrpSpPr/>
          <p:nvPr/>
        </p:nvGrpSpPr>
        <p:grpSpPr bwMode="auto">
          <a:xfrm>
            <a:off x="1981200" y="3771957"/>
            <a:ext cx="5410200" cy="665163"/>
            <a:chOff x="1248" y="3085"/>
            <a:chExt cx="3408" cy="419"/>
          </a:xfrm>
        </p:grpSpPr>
        <p:grpSp>
          <p:nvGrpSpPr>
            <p:cNvPr id="61468" name="Group 28"/>
            <p:cNvGrpSpPr/>
            <p:nvPr/>
          </p:nvGrpSpPr>
          <p:grpSpPr bwMode="auto">
            <a:xfrm>
              <a:off x="1248" y="3085"/>
              <a:ext cx="480" cy="419"/>
              <a:chOff x="3174" y="2656"/>
              <a:chExt cx="1549" cy="1351"/>
            </a:xfrm>
          </p:grpSpPr>
          <p:sp>
            <p:nvSpPr>
              <p:cNvPr id="61469" name="AutoShape 29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70" name="AutoShape 30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71" name="AutoShape 31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bg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475" name="Line 35"/>
            <p:cNvSpPr>
              <a:spLocks noChangeShapeType="1"/>
            </p:cNvSpPr>
            <p:nvPr/>
          </p:nvSpPr>
          <p:spPr bwMode="auto">
            <a:xfrm>
              <a:off x="1632" y="3469"/>
              <a:ext cx="3024" cy="0"/>
            </a:xfrm>
            <a:prstGeom prst="line">
              <a:avLst/>
            </a:prstGeom>
            <a:noFill/>
            <a:ln w="25400">
              <a:solidFill>
                <a:schemeClr val="folHlink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6" name="Text Box 36"/>
            <p:cNvSpPr txBox="1">
              <a:spLocks noChangeArrowheads="1"/>
            </p:cNvSpPr>
            <p:nvPr/>
          </p:nvSpPr>
          <p:spPr bwMode="auto">
            <a:xfrm>
              <a:off x="2256" y="3133"/>
              <a:ext cx="94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ea typeface="宋体" panose="02010600030101010101" pitchFamily="2" charset="-122"/>
                </a:rPr>
                <a:t> 练习说明</a:t>
              </a:r>
              <a:endParaRPr lang="en-US" altLang="zh-CN" sz="2400" dirty="0">
                <a:ea typeface="宋体" panose="02010600030101010101" pitchFamily="2" charset="-122"/>
              </a:endParaRPr>
            </a:p>
          </p:txBody>
        </p:sp>
        <p:sp>
          <p:nvSpPr>
            <p:cNvPr id="61477" name="Text Box 37"/>
            <p:cNvSpPr txBox="1">
              <a:spLocks noChangeArrowheads="1"/>
            </p:cNvSpPr>
            <p:nvPr/>
          </p:nvSpPr>
          <p:spPr bwMode="gray">
            <a:xfrm>
              <a:off x="1327" y="3147"/>
              <a:ext cx="31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solidFill>
                    <a:schemeClr val="bg1"/>
                  </a:solidFill>
                  <a:ea typeface="宋体" panose="02010600030101010101" pitchFamily="2" charset="-122"/>
                </a:rPr>
                <a:t>三</a:t>
              </a:r>
              <a:endParaRPr lang="en-US" altLang="zh-CN" sz="2400" b="1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41699" y="6453336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30" name="Text Box 34"/>
          <p:cNvSpPr txBox="1">
            <a:spLocks noChangeArrowheads="1"/>
          </p:cNvSpPr>
          <p:nvPr/>
        </p:nvSpPr>
        <p:spPr bwMode="gray">
          <a:xfrm>
            <a:off x="2212382" y="4653136"/>
            <a:ext cx="49371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二</a:t>
            </a:r>
            <a:endParaRPr lang="en-US" altLang="zh-CN" sz="24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31" name="Group 40"/>
          <p:cNvGrpSpPr/>
          <p:nvPr/>
        </p:nvGrpSpPr>
        <p:grpSpPr bwMode="auto">
          <a:xfrm>
            <a:off x="2042120" y="4686473"/>
            <a:ext cx="5410200" cy="665162"/>
            <a:chOff x="1248" y="2509"/>
            <a:chExt cx="3408" cy="419"/>
          </a:xfrm>
        </p:grpSpPr>
        <p:grpSp>
          <p:nvGrpSpPr>
            <p:cNvPr id="32" name="Group 24"/>
            <p:cNvGrpSpPr/>
            <p:nvPr/>
          </p:nvGrpSpPr>
          <p:grpSpPr bwMode="auto">
            <a:xfrm>
              <a:off x="1248" y="2509"/>
              <a:ext cx="480" cy="419"/>
              <a:chOff x="1110" y="2656"/>
              <a:chExt cx="1549" cy="1351"/>
            </a:xfrm>
          </p:grpSpPr>
          <p:sp>
            <p:nvSpPr>
              <p:cNvPr id="36" name="AutoShape 25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AutoShape 26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AutoShape 27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bg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632" y="2893"/>
              <a:ext cx="3024" cy="0"/>
            </a:xfrm>
            <a:prstGeom prst="line">
              <a:avLst/>
            </a:prstGeom>
            <a:noFill/>
            <a:ln w="25400">
              <a:solidFill>
                <a:schemeClr val="folHlink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Text Box 33"/>
            <p:cNvSpPr txBox="1">
              <a:spLocks noChangeArrowheads="1"/>
            </p:cNvSpPr>
            <p:nvPr/>
          </p:nvSpPr>
          <p:spPr bwMode="auto">
            <a:xfrm>
              <a:off x="2256" y="2557"/>
              <a:ext cx="128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ea typeface="宋体" panose="02010600030101010101" pitchFamily="2" charset="-122"/>
                </a:rPr>
                <a:t>常见问题说明</a:t>
              </a:r>
              <a:endParaRPr lang="en-US" altLang="zh-CN" sz="2400" dirty="0">
                <a:ea typeface="宋体" panose="02010600030101010101" pitchFamily="2" charset="-122"/>
              </a:endParaRPr>
            </a:p>
          </p:txBody>
        </p:sp>
        <p:sp>
          <p:nvSpPr>
            <p:cNvPr id="35" name="Text Box 34"/>
            <p:cNvSpPr txBox="1">
              <a:spLocks noChangeArrowheads="1"/>
            </p:cNvSpPr>
            <p:nvPr/>
          </p:nvSpPr>
          <p:spPr bwMode="gray">
            <a:xfrm>
              <a:off x="1326" y="2571"/>
              <a:ext cx="31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solidFill>
                    <a:schemeClr val="bg1"/>
                  </a:solidFill>
                  <a:ea typeface="宋体" panose="02010600030101010101" pitchFamily="2" charset="-122"/>
                </a:rPr>
                <a:t>四</a:t>
              </a:r>
              <a:endParaRPr lang="en-US" altLang="zh-CN" sz="2400" b="1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858" y="768508"/>
            <a:ext cx="8763000" cy="487362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algn="l"/>
            <a:r>
              <a:rPr lang="zh-CN" altLang="en-US" sz="3200" dirty="0">
                <a:ea typeface="宋体" panose="02010600030101010101" pitchFamily="2" charset="-122"/>
              </a:rPr>
              <a:t>                     三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zh-CN" altLang="en-US" sz="3200" dirty="0">
                <a:ea typeface="宋体" panose="02010600030101010101" pitchFamily="2" charset="-122"/>
              </a:rPr>
              <a:t>练习说明</a:t>
            </a:r>
            <a:endParaRPr lang="en-US" altLang="zh-CN" sz="3200" dirty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5" name="TextBox 1"/>
          <p:cNvSpPr txBox="1"/>
          <p:nvPr/>
        </p:nvSpPr>
        <p:spPr>
          <a:xfrm>
            <a:off x="812480" y="1700808"/>
            <a:ext cx="8183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dirty="0">
                <a:ea typeface="宋体" panose="02010600030101010101" pitchFamily="2" charset="-122"/>
              </a:rPr>
              <a:t>点击【待参加的练习】进入待参加列表页，个人练习题分别有法律法规、内科、</a:t>
            </a:r>
            <a:endParaRPr lang="zh-CN" dirty="0">
              <a:ea typeface="宋体" panose="02010600030101010101" pitchFamily="2" charset="-122"/>
            </a:endParaRPr>
          </a:p>
          <a:p>
            <a:r>
              <a:rPr lang="zh-CN" dirty="0">
                <a:ea typeface="宋体" panose="02010600030101010101" pitchFamily="2" charset="-122"/>
              </a:rPr>
              <a:t>全科练习题，每套题可循环做，在开考前撤销，点击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en-US" dirty="0">
                <a:ea typeface="宋体" panose="02010600030101010101" pitchFamily="2" charset="-122"/>
              </a:rPr>
              <a:t>参加练习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en-US" dirty="0">
                <a:ea typeface="宋体" panose="02010600030101010101" pitchFamily="2" charset="-122"/>
              </a:rPr>
              <a:t>跳转到考试系统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70" y="2449830"/>
            <a:ext cx="8471535" cy="29622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4704"/>
            <a:ext cx="8763000" cy="487362"/>
          </a:xfrm>
        </p:spPr>
        <p:txBody>
          <a:bodyPr/>
          <a:lstStyle/>
          <a:p>
            <a:r>
              <a:rPr lang="zh-CN" altLang="en-US" sz="2800" dirty="0">
                <a:ea typeface="宋体" panose="02010600030101010101" pitchFamily="2" charset="-122"/>
              </a:rPr>
              <a:t>三</a:t>
            </a:r>
            <a:r>
              <a:rPr lang="en-US" altLang="zh-CN" sz="2800" dirty="0">
                <a:ea typeface="宋体" panose="02010600030101010101" pitchFamily="2" charset="-122"/>
              </a:rPr>
              <a:t>.  </a:t>
            </a:r>
            <a:r>
              <a:rPr lang="zh-CN" altLang="en-US" sz="2800" dirty="0">
                <a:ea typeface="宋体" panose="02010600030101010101" pitchFamily="2" charset="-122"/>
              </a:rPr>
              <a:t>练习说明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" y="1251585"/>
            <a:ext cx="8761730" cy="56057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40810" y="4676775"/>
            <a:ext cx="1452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1      2       3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58155" y="3568700"/>
            <a:ext cx="358521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、输入用户名和密码进行登录，跳转到系统首页。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、点击新用户注册，跳转到注册页面，输入信息进行注册。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点击忘记密码可以进行修改密码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.  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练习说明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619885"/>
            <a:ext cx="8762365" cy="524827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 flipV="1">
            <a:off x="2987675" y="3213100"/>
            <a:ext cx="360045" cy="720090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674158" y="3933104"/>
            <a:ext cx="2011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点击进入练习页面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000" y="1251585"/>
            <a:ext cx="246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进入练习页面进行练习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.  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练习说明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51585"/>
            <a:ext cx="8762365" cy="561594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 flipV="1">
            <a:off x="6520180" y="2963545"/>
            <a:ext cx="360045" cy="720090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295438" y="3744509"/>
            <a:ext cx="361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点击参加练习，进入注意事项页面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.  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练习说明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" y="1251585"/>
            <a:ext cx="8763635" cy="561657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 flipV="1">
            <a:off x="6055995" y="2997835"/>
            <a:ext cx="360045" cy="720090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295438" y="3744509"/>
            <a:ext cx="361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点击开始练习，进入练习试题页面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755015"/>
            <a:ext cx="8763000" cy="543560"/>
          </a:xfrm>
        </p:spPr>
        <p:txBody>
          <a:bodyPr/>
          <a:lstStyle/>
          <a:p>
            <a:r>
              <a:rPr lang="zh-CN" altLang="en-US" dirty="0"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.  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练习说明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1412776"/>
            <a:ext cx="7215336" cy="4585731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 flipV="1">
            <a:off x="6829425" y="2112645"/>
            <a:ext cx="360045" cy="720090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66353" y="3014259"/>
            <a:ext cx="246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练习完毕提交试卷即可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601877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注：如果未做完练习想查看答案，点击‘提交试卷’后也可按照下面步骤查看答案。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764540"/>
            <a:ext cx="8763000" cy="609600"/>
          </a:xfrm>
        </p:spPr>
        <p:txBody>
          <a:bodyPr/>
          <a:lstStyle/>
          <a:p>
            <a:r>
              <a:rPr lang="zh-CN" altLang="en-US" dirty="0"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.  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练习说明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381635" y="1374140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进入答案页面进行查看正确答案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772684"/>
            <a:ext cx="8762365" cy="484949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 flipV="1">
            <a:off x="3615055" y="3068955"/>
            <a:ext cx="360045" cy="720090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89423" y="3788959"/>
            <a:ext cx="2011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点击已完成的练习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764540"/>
            <a:ext cx="8763000" cy="582295"/>
          </a:xfrm>
        </p:spPr>
        <p:txBody>
          <a:bodyPr/>
          <a:lstStyle/>
          <a:p>
            <a:r>
              <a:rPr lang="zh-CN" altLang="en-US" dirty="0"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.  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练习说明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336675"/>
            <a:ext cx="8762365" cy="552132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 flipV="1">
            <a:off x="6545580" y="2991485"/>
            <a:ext cx="360045" cy="720090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335568" y="3711489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点击查看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.  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练习说明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51585"/>
            <a:ext cx="8763000" cy="560641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 flipV="1">
            <a:off x="6038850" y="3180715"/>
            <a:ext cx="360045" cy="720090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880273" y="3978189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点击查看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三、练习说明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/>
            </a:fld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51585"/>
            <a:ext cx="8763000" cy="561657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 flipV="1">
            <a:off x="4143375" y="3120390"/>
            <a:ext cx="1095375" cy="265430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322108" y="3333664"/>
            <a:ext cx="2926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单选框选中的就是正确答案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ea typeface="宋体" panose="02010600030101010101" pitchFamily="2" charset="-122"/>
              </a:rPr>
              <a:t>一</a:t>
            </a:r>
            <a:r>
              <a:rPr lang="en-US" altLang="zh-CN" sz="2800" dirty="0">
                <a:ea typeface="宋体" panose="02010600030101010101" pitchFamily="2" charset="-122"/>
              </a:rPr>
              <a:t>.  </a:t>
            </a:r>
            <a:r>
              <a:rPr lang="zh-CN" altLang="en-US" sz="2800" dirty="0">
                <a:ea typeface="宋体" panose="02010600030101010101" pitchFamily="2" charset="-122"/>
              </a:rPr>
              <a:t>系统应用准备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grpSp>
        <p:nvGrpSpPr>
          <p:cNvPr id="7" name="Group 3"/>
          <p:cNvGrpSpPr/>
          <p:nvPr/>
        </p:nvGrpSpPr>
        <p:grpSpPr bwMode="auto">
          <a:xfrm>
            <a:off x="790694" y="2276872"/>
            <a:ext cx="7848872" cy="1944216"/>
            <a:chOff x="912" y="1008"/>
            <a:chExt cx="3984" cy="912"/>
          </a:xfrm>
        </p:grpSpPr>
        <p:sp>
          <p:nvSpPr>
            <p:cNvPr id="8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" name="Group 5"/>
            <p:cNvGrpSpPr/>
            <p:nvPr/>
          </p:nvGrpSpPr>
          <p:grpSpPr bwMode="auto">
            <a:xfrm>
              <a:off x="962" y="1092"/>
              <a:ext cx="933" cy="746"/>
              <a:chOff x="962" y="1092"/>
              <a:chExt cx="933" cy="746"/>
            </a:xfrm>
          </p:grpSpPr>
          <p:sp>
            <p:nvSpPr>
              <p:cNvPr id="13" name="AutoShape 6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871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" name="Freeform 7"/>
              <p:cNvSpPr/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Text Box 8"/>
              <p:cNvSpPr txBox="1">
                <a:spLocks noChangeArrowheads="1"/>
              </p:cNvSpPr>
              <p:nvPr/>
            </p:nvSpPr>
            <p:spPr bwMode="gray">
              <a:xfrm>
                <a:off x="962" y="1327"/>
                <a:ext cx="933" cy="4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zh-CN" altLang="en-US" sz="28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登录网址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Text Box 9"/>
            <p:cNvSpPr txBox="1">
              <a:spLocks noChangeArrowheads="1"/>
            </p:cNvSpPr>
            <p:nvPr/>
          </p:nvSpPr>
          <p:spPr bwMode="gray">
            <a:xfrm>
              <a:off x="1945" y="1140"/>
              <a:ext cx="2928" cy="4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800" b="1" dirty="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https://114.246.27.167:8091/hrms_pro/</a:t>
              </a:r>
              <a:endParaRPr lang="en-US" altLang="zh-CN" sz="280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54081" y="4653136"/>
            <a:ext cx="7785485" cy="14184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rgbClr val="C00000"/>
                </a:solidFill>
                <a:ea typeface="宋体" panose="02010600030101010101" pitchFamily="2" charset="-122"/>
              </a:rPr>
              <a:t>注意：</a:t>
            </a:r>
            <a:endParaRPr lang="en-US" altLang="zh-CN" b="1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r>
              <a:rPr lang="en-US" altLang="zh-CN" b="1" dirty="0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b="1" dirty="0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、输入网址时请切换至英文输入法</a:t>
            </a:r>
            <a:r>
              <a:rPr lang="en-US" altLang="zh-CN" b="1" dirty="0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;</a:t>
            </a:r>
            <a:endParaRPr lang="en-US" altLang="zh-CN" b="1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r>
              <a:rPr lang="en-US" altLang="zh-CN" b="1" dirty="0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、推荐使用</a:t>
            </a:r>
            <a:r>
              <a:rPr lang="en-US" altLang="zh-CN" b="1" dirty="0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360</a:t>
            </a:r>
            <a:r>
              <a:rPr lang="zh-CN" altLang="en-US" b="1" dirty="0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浏览器（极速模式） 、谷歌</a:t>
            </a:r>
            <a:r>
              <a:rPr lang="en-US" altLang="zh-CN" b="1" dirty="0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chrome</a:t>
            </a:r>
            <a:r>
              <a:rPr lang="zh-CN" altLang="en-US" b="1" dirty="0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浏览器、微软Microsoft Edge浏览器</a:t>
            </a:r>
            <a:r>
              <a:rPr lang="zh-CN" altLang="en-US" b="1" dirty="0">
                <a:solidFill>
                  <a:srgbClr val="C00000"/>
                </a:solidFill>
                <a:ea typeface="宋体" panose="02010600030101010101" pitchFamily="2" charset="-122"/>
              </a:rPr>
              <a:t>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43808" y="3474871"/>
            <a:ext cx="507656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宋体" panose="02010600030101010101" pitchFamily="2" charset="-122"/>
              </a:rPr>
              <a:t>请将网址添加至浏览器收藏夹</a:t>
            </a:r>
            <a:endParaRPr lang="zh-CN" altLang="en-US" sz="2400" b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21" name="矩形 20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6712"/>
            <a:ext cx="8763000" cy="487362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algn="l"/>
            <a:r>
              <a:rPr lang="zh-CN" altLang="en-US" sz="3200" dirty="0">
                <a:ea typeface="宋体" panose="02010600030101010101" pitchFamily="2" charset="-122"/>
              </a:rPr>
              <a:t>             目  录</a:t>
            </a:r>
            <a:endParaRPr lang="en-US" altLang="zh-CN" sz="3200" dirty="0">
              <a:ea typeface="宋体" panose="02010600030101010101" pitchFamily="2" charset="-122"/>
            </a:endParaRPr>
          </a:p>
        </p:txBody>
      </p:sp>
      <p:grpSp>
        <p:nvGrpSpPr>
          <p:cNvPr id="61481" name="Group 41"/>
          <p:cNvGrpSpPr/>
          <p:nvPr/>
        </p:nvGrpSpPr>
        <p:grpSpPr bwMode="auto">
          <a:xfrm>
            <a:off x="2016170" y="3537794"/>
            <a:ext cx="5410200" cy="665162"/>
            <a:chOff x="1248" y="3085"/>
            <a:chExt cx="3408" cy="419"/>
          </a:xfrm>
        </p:grpSpPr>
        <p:grpSp>
          <p:nvGrpSpPr>
            <p:cNvPr id="61468" name="Group 28"/>
            <p:cNvGrpSpPr/>
            <p:nvPr/>
          </p:nvGrpSpPr>
          <p:grpSpPr bwMode="auto">
            <a:xfrm>
              <a:off x="1248" y="3085"/>
              <a:ext cx="480" cy="419"/>
              <a:chOff x="3174" y="2656"/>
              <a:chExt cx="1549" cy="1351"/>
            </a:xfrm>
          </p:grpSpPr>
          <p:sp>
            <p:nvSpPr>
              <p:cNvPr id="61469" name="AutoShape 29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70" name="AutoShape 30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71" name="AutoShape 31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bg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475" name="Line 35"/>
            <p:cNvSpPr>
              <a:spLocks noChangeShapeType="1"/>
            </p:cNvSpPr>
            <p:nvPr/>
          </p:nvSpPr>
          <p:spPr bwMode="auto">
            <a:xfrm>
              <a:off x="1632" y="3469"/>
              <a:ext cx="3024" cy="0"/>
            </a:xfrm>
            <a:prstGeom prst="line">
              <a:avLst/>
            </a:prstGeom>
            <a:noFill/>
            <a:ln w="25400">
              <a:solidFill>
                <a:schemeClr val="folHlink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6" name="Text Box 36"/>
            <p:cNvSpPr txBox="1">
              <a:spLocks noChangeArrowheads="1"/>
            </p:cNvSpPr>
            <p:nvPr/>
          </p:nvSpPr>
          <p:spPr bwMode="auto">
            <a:xfrm>
              <a:off x="2256" y="3133"/>
              <a:ext cx="128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ea typeface="宋体" panose="02010600030101010101" pitchFamily="2" charset="-122"/>
                </a:rPr>
                <a:t>常见问题说明</a:t>
              </a:r>
              <a:endParaRPr lang="en-US" altLang="zh-CN" sz="2400" dirty="0">
                <a:ea typeface="宋体" panose="02010600030101010101" pitchFamily="2" charset="-122"/>
              </a:endParaRPr>
            </a:p>
          </p:txBody>
        </p:sp>
        <p:sp>
          <p:nvSpPr>
            <p:cNvPr id="61477" name="Text Box 37"/>
            <p:cNvSpPr txBox="1">
              <a:spLocks noChangeArrowheads="1"/>
            </p:cNvSpPr>
            <p:nvPr/>
          </p:nvSpPr>
          <p:spPr bwMode="gray">
            <a:xfrm>
              <a:off x="1326" y="3147"/>
              <a:ext cx="31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solidFill>
                    <a:schemeClr val="bg1"/>
                  </a:solidFill>
                  <a:ea typeface="宋体" panose="02010600030101010101" pitchFamily="2" charset="-122"/>
                </a:rPr>
                <a:t>四</a:t>
              </a:r>
              <a:endParaRPr lang="en-US" altLang="zh-CN" sz="2400" b="1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4704"/>
            <a:ext cx="8763000" cy="487362"/>
          </a:xfrm>
        </p:spPr>
        <p:txBody>
          <a:bodyPr/>
          <a:lstStyle/>
          <a:p>
            <a:r>
              <a:rPr lang="zh-CN" altLang="en-US" sz="2800" dirty="0">
                <a:ea typeface="宋体" panose="02010600030101010101" pitchFamily="2" charset="-122"/>
              </a:rPr>
              <a:t>四</a:t>
            </a:r>
            <a:r>
              <a:rPr lang="en-US" altLang="zh-CN" sz="2800" dirty="0">
                <a:ea typeface="宋体" panose="02010600030101010101" pitchFamily="2" charset="-122"/>
              </a:rPr>
              <a:t>.  </a:t>
            </a:r>
            <a:r>
              <a:rPr lang="zh-CN" altLang="en-US" sz="2800" dirty="0">
                <a:ea typeface="宋体" panose="02010600030101010101" pitchFamily="2" charset="-122"/>
              </a:rPr>
              <a:t>常见问题说明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6540" y="1626235"/>
            <a:ext cx="7371080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  <a:r>
              <a:rPr lang="zh-CN" altLang="en-US" dirty="0">
                <a:ea typeface="宋体" panose="02010600030101010101" pitchFamily="2" charset="-122"/>
              </a:rPr>
              <a:t>问题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：医生输入医师身份证号，和密码无法登录？</a:t>
            </a:r>
            <a:endParaRPr lang="en-US" altLang="zh-CN" dirty="0"/>
          </a:p>
          <a:p>
            <a:r>
              <a:rPr lang="en-US" altLang="zh-CN" dirty="0"/>
              <a:t> 1) </a:t>
            </a:r>
            <a:r>
              <a:rPr lang="zh-CN" altLang="en-US" dirty="0">
                <a:ea typeface="宋体" panose="02010600030101010101" pitchFamily="2" charset="-122"/>
              </a:rPr>
              <a:t>医生如果是第一次登录定考系统，帐号为医生执业证上的身份证号</a:t>
            </a:r>
            <a:endParaRPr lang="zh-CN" altLang="en-US" dirty="0">
              <a:ea typeface="宋体" panose="02010600030101010101" pitchFamily="2" charset="-122"/>
            </a:endParaRPr>
          </a:p>
          <a:p>
            <a:r>
              <a:rPr lang="en-US" altLang="zh-CN" dirty="0">
                <a:ea typeface="宋体" panose="02010600030101010101" pitchFamily="2" charset="-122"/>
              </a:rPr>
              <a:t>      </a:t>
            </a:r>
            <a:r>
              <a:rPr lang="zh-CN" altLang="en-US" dirty="0">
                <a:ea typeface="宋体" panose="02010600030101010101" pitchFamily="2" charset="-122"/>
              </a:rPr>
              <a:t>密码为</a:t>
            </a:r>
            <a:r>
              <a:rPr lang="en-US" altLang="zh-CN" dirty="0">
                <a:ea typeface="宋体" panose="02010600030101010101" pitchFamily="2" charset="-122"/>
              </a:rPr>
              <a:t>123456</a:t>
            </a:r>
            <a:r>
              <a:rPr lang="zh-CN" altLang="en-US" dirty="0">
                <a:ea typeface="宋体" panose="02010600030101010101" pitchFamily="2" charset="-122"/>
              </a:rPr>
              <a:t>，如果输入的帐号和密码均正确仍然无法登录，请</a:t>
            </a:r>
            <a:endParaRPr lang="zh-CN" altLang="en-US" dirty="0">
              <a:ea typeface="宋体" panose="02010600030101010101" pitchFamily="2" charset="-122"/>
            </a:endParaRPr>
          </a:p>
          <a:p>
            <a:r>
              <a:rPr lang="zh-CN" altLang="en-US" dirty="0">
                <a:ea typeface="宋体" panose="02010600030101010101" pitchFamily="2" charset="-122"/>
              </a:rPr>
              <a:t>      联系单位处理（查看单位是否已经将医生的信息导入）。</a:t>
            </a:r>
            <a:endParaRPr lang="zh-CN" altLang="en-US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  <a:p>
            <a:r>
              <a:rPr lang="zh-CN" altLang="en-US" dirty="0">
                <a:ea typeface="宋体" panose="02010600030101010101" pitchFamily="2" charset="-122"/>
              </a:rPr>
              <a:t>问题</a:t>
            </a: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en-US" dirty="0">
                <a:ea typeface="宋体" panose="02010600030101010101" pitchFamily="2" charset="-122"/>
              </a:rPr>
              <a:t>：忘记密码无法通过绑定的手机号找回？</a:t>
            </a:r>
            <a:endParaRPr lang="zh-CN" altLang="en-US" dirty="0">
              <a:ea typeface="宋体" panose="02010600030101010101" pitchFamily="2" charset="-122"/>
            </a:endParaRPr>
          </a:p>
          <a:p>
            <a:r>
              <a:rPr lang="en-US" altLang="zh-CN" dirty="0">
                <a:ea typeface="宋体" panose="02010600030101010101" pitchFamily="2" charset="-122"/>
              </a:rPr>
              <a:t> 1) </a:t>
            </a:r>
            <a:r>
              <a:rPr lang="zh-CN" altLang="en-US" dirty="0">
                <a:ea typeface="宋体" panose="02010600030101010101" pitchFamily="2" charset="-122"/>
              </a:rPr>
              <a:t>如果忘记密码且不能通过发送验证码的方式找回，请联系单位进行</a:t>
            </a:r>
            <a:endParaRPr lang="zh-CN" altLang="en-US" dirty="0">
              <a:ea typeface="宋体" panose="02010600030101010101" pitchFamily="2" charset="-122"/>
            </a:endParaRPr>
          </a:p>
          <a:p>
            <a:r>
              <a:rPr lang="zh-CN" altLang="en-US" dirty="0">
                <a:ea typeface="宋体" panose="02010600030101010101" pitchFamily="2" charset="-122"/>
              </a:rPr>
              <a:t>      医师密码初始化。</a:t>
            </a:r>
            <a:endParaRPr lang="zh-CN" altLang="en-US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  <a:p>
            <a:r>
              <a:rPr lang="zh-CN" altLang="en-US" dirty="0">
                <a:ea typeface="宋体" panose="02010600030101010101" pitchFamily="2" charset="-122"/>
              </a:rPr>
              <a:t>问题</a:t>
            </a: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zh-CN" altLang="en-US" dirty="0">
                <a:ea typeface="宋体" panose="02010600030101010101" pitchFamily="2" charset="-122"/>
              </a:rPr>
              <a:t>：医生报名过后发现专业报错了？</a:t>
            </a:r>
            <a:endParaRPr lang="zh-CN" altLang="en-US" dirty="0">
              <a:ea typeface="宋体" panose="02010600030101010101" pitchFamily="2" charset="-122"/>
            </a:endParaRPr>
          </a:p>
          <a:p>
            <a:r>
              <a:rPr lang="en-US" altLang="zh-CN" dirty="0">
                <a:ea typeface="宋体" panose="02010600030101010101" pitchFamily="2" charset="-122"/>
              </a:rPr>
              <a:t>1) </a:t>
            </a:r>
            <a:r>
              <a:rPr lang="zh-CN" altLang="en-US" dirty="0">
                <a:ea typeface="宋体" panose="02010600030101010101" pitchFamily="2" charset="-122"/>
              </a:rPr>
              <a:t>如果在报名过后，发现报考专业有误请联系单位处理。</a:t>
            </a:r>
            <a:endParaRPr lang="zh-CN" altLang="en-US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  <a:p>
            <a:r>
              <a:rPr lang="zh-CN" altLang="en-US" dirty="0">
                <a:ea typeface="宋体" panose="02010600030101010101" pitchFamily="2" charset="-122"/>
              </a:rPr>
              <a:t>问题</a:t>
            </a: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zh-CN" altLang="en-US" dirty="0">
                <a:ea typeface="宋体" panose="02010600030101010101" pitchFamily="2" charset="-122"/>
              </a:rPr>
              <a:t>：医生发现自己的多点执业地点有问题？</a:t>
            </a:r>
            <a:endParaRPr lang="zh-CN" altLang="en-US" dirty="0">
              <a:ea typeface="宋体" panose="02010600030101010101" pitchFamily="2" charset="-122"/>
            </a:endParaRPr>
          </a:p>
          <a:p>
            <a:r>
              <a:rPr lang="en-US" altLang="zh-CN" dirty="0">
                <a:ea typeface="宋体" panose="02010600030101010101" pitchFamily="2" charset="-122"/>
              </a:rPr>
              <a:t>1)</a:t>
            </a:r>
            <a:r>
              <a:rPr lang="zh-CN" altLang="en-US" dirty="0">
                <a:ea typeface="宋体" panose="02010600030101010101" pitchFamily="2" charset="-122"/>
              </a:rPr>
              <a:t> 多点执业地点有问题，请联系单位重新同步一次医生的多点执业</a:t>
            </a:r>
            <a:endParaRPr lang="zh-CN" altLang="en-US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  <a:p>
            <a:r>
              <a:rPr lang="zh-CN" altLang="en-US" dirty="0">
                <a:ea typeface="宋体" panose="02010600030101010101" pitchFamily="2" charset="-122"/>
              </a:rPr>
              <a:t>问题</a:t>
            </a: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zh-CN" altLang="en-US" dirty="0">
                <a:ea typeface="宋体" panose="02010600030101010101" pitchFamily="2" charset="-122"/>
              </a:rPr>
              <a:t>：考试完成后发现因无法正常参加考试？</a:t>
            </a:r>
            <a:endParaRPr lang="en-US" altLang="zh-CN" dirty="0">
              <a:ea typeface="宋体" panose="02010600030101010101" pitchFamily="2" charset="-122"/>
            </a:endParaRPr>
          </a:p>
          <a:p>
            <a:r>
              <a:rPr lang="en-US" altLang="zh-CN" dirty="0">
                <a:ea typeface="宋体" panose="02010600030101010101" pitchFamily="2" charset="-122"/>
              </a:rPr>
              <a:t>1)</a:t>
            </a:r>
            <a:r>
              <a:rPr lang="zh-CN" altLang="en-US" dirty="0">
                <a:ea typeface="宋体" panose="02010600030101010101" pitchFamily="2" charset="-122"/>
              </a:rPr>
              <a:t> 如果发现考试成绩有问题请联系所在区的定期考核办公室处理。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WordArt 3"/>
          <p:cNvSpPr>
            <a:spLocks noChangeArrowheads="1" noChangeShapeType="1" noTextEdit="1"/>
          </p:cNvSpPr>
          <p:nvPr/>
        </p:nvSpPr>
        <p:spPr bwMode="gray">
          <a:xfrm>
            <a:off x="2133600" y="3284984"/>
            <a:ext cx="5029200" cy="134225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bg1"/>
                  </a:solidFill>
                  <a:rou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atin typeface="Verdana" panose="020B0604030504040204"/>
              </a:rPr>
              <a:t>谢谢</a:t>
            </a:r>
            <a:r>
              <a:rPr lang="en-US" altLang="zh-CN" sz="5400" b="1" kern="10" dirty="0">
                <a:ln w="28575">
                  <a:solidFill>
                    <a:schemeClr val="bg1"/>
                  </a:solidFill>
                  <a:rou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atin typeface="Verdana" panose="020B0604030504040204"/>
              </a:rPr>
              <a:t>!</a:t>
            </a:r>
            <a:endParaRPr lang="zh-CN" altLang="en-US" sz="5400" b="1" kern="10" dirty="0">
              <a:ln w="28575">
                <a:solidFill>
                  <a:schemeClr val="bg1"/>
                </a:solidFill>
                <a:round/>
              </a:ln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atin typeface="Verdana" panose="020B060403050404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ea typeface="宋体" panose="02010600030101010101" pitchFamily="2" charset="-122"/>
              </a:rPr>
              <a:t>一</a:t>
            </a:r>
            <a:r>
              <a:rPr lang="en-US" altLang="zh-CN" sz="2800" dirty="0">
                <a:ea typeface="宋体" panose="02010600030101010101" pitchFamily="2" charset="-122"/>
              </a:rPr>
              <a:t>.  </a:t>
            </a:r>
            <a:r>
              <a:rPr lang="zh-CN" altLang="en-US" sz="2800" dirty="0">
                <a:ea typeface="宋体" panose="02010600030101010101" pitchFamily="2" charset="-122"/>
              </a:rPr>
              <a:t>系统应用准备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21" name="矩形 20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5" y="2008004"/>
            <a:ext cx="7956884" cy="454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235571" y="1484784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优化后的系统首页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ea typeface="宋体" panose="02010600030101010101" pitchFamily="2" charset="-122"/>
              </a:rPr>
              <a:t>二</a:t>
            </a:r>
            <a:r>
              <a:rPr lang="en-US" altLang="zh-CN" sz="2800" dirty="0">
                <a:ea typeface="宋体" panose="02010600030101010101" pitchFamily="2" charset="-122"/>
              </a:rPr>
              <a:t>.  </a:t>
            </a:r>
            <a:r>
              <a:rPr lang="zh-CN" altLang="en-US" sz="2800" dirty="0">
                <a:ea typeface="宋体" panose="02010600030101010101" pitchFamily="2" charset="-122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21" name="矩形 20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060848"/>
            <a:ext cx="8496943" cy="427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>
          <a:xfrm>
            <a:off x="2915816" y="3068960"/>
            <a:ext cx="1800200" cy="1368152"/>
          </a:xfrm>
          <a:prstGeom prst="ellipse">
            <a:avLst/>
          </a:prstGeom>
          <a:noFill/>
          <a:ln>
            <a:solidFill>
              <a:srgbClr val="EC3224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1115616" y="3753036"/>
            <a:ext cx="16920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15616" y="278092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在系统首页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点击按钮进入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医师登录界面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00" y="1666240"/>
            <a:ext cx="8465185" cy="5201920"/>
          </a:xfrm>
          <a:prstGeom prst="rect">
            <a:avLst/>
          </a:prstGeom>
        </p:spPr>
      </p:pic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ea typeface="宋体" panose="02010600030101010101" pitchFamily="2" charset="-122"/>
              </a:rPr>
              <a:t>二</a:t>
            </a:r>
            <a:r>
              <a:rPr lang="en-US" altLang="zh-CN" sz="2800" dirty="0">
                <a:ea typeface="宋体" panose="02010600030101010101" pitchFamily="2" charset="-122"/>
              </a:rPr>
              <a:t>.  </a:t>
            </a:r>
            <a:r>
              <a:rPr lang="zh-CN" altLang="en-US" sz="2800" dirty="0">
                <a:ea typeface="宋体" panose="02010600030101010101" pitchFamily="2" charset="-122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21" name="矩形 20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4" name="肘形连接符 3"/>
          <p:cNvCxnSpPr/>
          <p:nvPr/>
        </p:nvCxnSpPr>
        <p:spPr>
          <a:xfrm>
            <a:off x="2051720" y="3284984"/>
            <a:ext cx="1394871" cy="422131"/>
          </a:xfrm>
          <a:prstGeom prst="bentConnector3">
            <a:avLst>
              <a:gd name="adj1" fmla="val 1662"/>
            </a:avLst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肘形连接符 17"/>
          <p:cNvCxnSpPr/>
          <p:nvPr/>
        </p:nvCxnSpPr>
        <p:spPr>
          <a:xfrm flipV="1">
            <a:off x="2051720" y="4149080"/>
            <a:ext cx="1394871" cy="432048"/>
          </a:xfrm>
          <a:prstGeom prst="bentConnector3">
            <a:avLst>
              <a:gd name="adj1" fmla="val 1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259632" y="2852936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执业证上的身份证号码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38322" y="4564204"/>
            <a:ext cx="2116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初始密码：</a:t>
            </a:r>
            <a:r>
              <a:rPr lang="en-US" altLang="zh-CN" b="1" dirty="0">
                <a:solidFill>
                  <a:srgbClr val="FF0000"/>
                </a:solidFill>
              </a:rPr>
              <a:t>123456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40425" y="2887980"/>
            <a:ext cx="288290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注意：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en-US" b="1" dirty="0">
                <a:solidFill>
                  <a:srgbClr val="FF0000"/>
                </a:solidFill>
              </a:rPr>
              <a:t>、特殊情况：执业证书上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是军官证或台胞证的号码，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则登录名以执业证书上的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号码为准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en-US" b="1" dirty="0">
                <a:solidFill>
                  <a:srgbClr val="FF0000"/>
                </a:solidFill>
              </a:rPr>
              <a:t>、新的考核年度开始，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系统将密码自动重置为</a:t>
            </a:r>
            <a:endParaRPr lang="en-US" altLang="zh-CN" b="1" dirty="0">
              <a:solidFill>
                <a:srgbClr val="FF0000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初始密码，无需回忆旧密</a:t>
            </a:r>
            <a:r>
              <a:rPr lang="zh-CN" altLang="en-US" sz="1800" b="1" dirty="0">
                <a:solidFill>
                  <a:srgbClr val="FF0000"/>
                </a:solidFill>
              </a:rPr>
              <a:t>码</a:t>
            </a:r>
            <a:endParaRPr lang="zh-CN" altLang="en-US" sz="1800" b="1" dirty="0">
              <a:solidFill>
                <a:srgbClr val="FF0000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800" b="1" dirty="0">
                <a:solidFill>
                  <a:srgbClr val="FF0000"/>
                </a:solidFill>
              </a:rPr>
              <a:t>3、或直接重置密码，依照系统提示登录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ea typeface="宋体" panose="02010600030101010101" pitchFamily="2" charset="-122"/>
              </a:rPr>
              <a:t>二</a:t>
            </a:r>
            <a:r>
              <a:rPr lang="en-US" altLang="zh-CN" sz="2800" dirty="0">
                <a:ea typeface="宋体" panose="02010600030101010101" pitchFamily="2" charset="-122"/>
              </a:rPr>
              <a:t>.  </a:t>
            </a:r>
            <a:r>
              <a:rPr lang="zh-CN" altLang="en-US" sz="2800" dirty="0">
                <a:ea typeface="宋体" panose="02010600030101010101" pitchFamily="2" charset="-122"/>
              </a:rPr>
              <a:t>医师功能说明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28" y="1844824"/>
            <a:ext cx="8105775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椭圆 20"/>
          <p:cNvSpPr/>
          <p:nvPr/>
        </p:nvSpPr>
        <p:spPr>
          <a:xfrm>
            <a:off x="3563888" y="3573016"/>
            <a:ext cx="2304256" cy="553612"/>
          </a:xfrm>
          <a:prstGeom prst="ellipse">
            <a:avLst/>
          </a:prstGeom>
          <a:noFill/>
          <a:ln>
            <a:solidFill>
              <a:srgbClr val="EC3224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C3224"/>
                </a:solidFill>
              </a:ln>
              <a:noFill/>
            </a:endParaRPr>
          </a:p>
        </p:txBody>
      </p:sp>
      <p:cxnSp>
        <p:nvCxnSpPr>
          <p:cNvPr id="23" name="肘形连接符 22"/>
          <p:cNvCxnSpPr/>
          <p:nvPr/>
        </p:nvCxnSpPr>
        <p:spPr>
          <a:xfrm>
            <a:off x="2339752" y="3573016"/>
            <a:ext cx="1152128" cy="302206"/>
          </a:xfrm>
          <a:prstGeom prst="bentConnector3">
            <a:avLst>
              <a:gd name="adj1" fmla="val 296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339752" y="4333699"/>
            <a:ext cx="115212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肘形连接符 24"/>
          <p:cNvCxnSpPr/>
          <p:nvPr/>
        </p:nvCxnSpPr>
        <p:spPr>
          <a:xfrm flipV="1">
            <a:off x="2339752" y="5157192"/>
            <a:ext cx="1152128" cy="288032"/>
          </a:xfrm>
          <a:prstGeom prst="bentConnector3">
            <a:avLst>
              <a:gd name="adj1" fmla="val 1097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187623" y="322634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输入手机号与账号绑定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5923" y="412662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输入收到的验证码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70338" y="54765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设置新密码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295" y="1293495"/>
            <a:ext cx="1857375" cy="2400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3348990"/>
            <a:ext cx="8656320" cy="3140075"/>
          </a:xfrm>
          <a:prstGeom prst="rect">
            <a:avLst/>
          </a:prstGeom>
        </p:spPr>
      </p:pic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54077"/>
            <a:ext cx="8763000" cy="487362"/>
          </a:xfrm>
        </p:spPr>
        <p:txBody>
          <a:bodyPr/>
          <a:lstStyle/>
          <a:p>
            <a:r>
              <a:rPr lang="zh-CN" altLang="en-US" sz="2800" dirty="0">
                <a:ea typeface="宋体" panose="02010600030101010101" pitchFamily="2" charset="-122"/>
              </a:rPr>
              <a:t>          二</a:t>
            </a:r>
            <a:r>
              <a:rPr lang="en-US" altLang="zh-CN" sz="2800" dirty="0">
                <a:ea typeface="宋体" panose="02010600030101010101" pitchFamily="2" charset="-122"/>
              </a:rPr>
              <a:t>.  </a:t>
            </a:r>
            <a:r>
              <a:rPr lang="zh-CN" altLang="en-US" sz="2800" dirty="0">
                <a:ea typeface="宋体" panose="02010600030101010101" pitchFamily="2" charset="-122"/>
              </a:rPr>
              <a:t>医师功能说明           </a:t>
            </a:r>
            <a:r>
              <a:rPr lang="en-US" altLang="zh-CN" sz="2800" dirty="0"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dirty="0"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30</a:t>
            </a:r>
            <a:r>
              <a:rPr lang="zh-CN" altLang="en-US" sz="2800" dirty="0">
                <a:ea typeface="宋体" panose="02010600030101010101" pitchFamily="2" charset="-122"/>
                <a:sym typeface="+mn-ea"/>
              </a:rPr>
              <a:t>日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539553" y="2060848"/>
            <a:ext cx="1512167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1439664" y="2607593"/>
            <a:ext cx="324024" cy="175751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388521" y="1754232"/>
            <a:ext cx="6583680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点击【医师信息确认】进入医师基本信息确认页（共五部分），</a:t>
            </a:r>
            <a:endParaRPr lang="zh-CN" altLang="en-US" dirty="0"/>
          </a:p>
          <a:p>
            <a:r>
              <a:rPr lang="zh-CN" altLang="en-US" dirty="0"/>
              <a:t>填写完当前页面后点击“下一步”，即可进行下一部分填写。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注：上一考核年度填写过医师信息的医师，本考核年度无需</a:t>
            </a:r>
            <a:endParaRPr lang="en-US" altLang="zh-CN" dirty="0"/>
          </a:p>
          <a:p>
            <a:r>
              <a:rPr lang="zh-CN" altLang="en-US" dirty="0"/>
              <a:t>重新填写个人信息，只需要核对信息，必要时进行相应的修改。</a:t>
            </a:r>
            <a:endParaRPr lang="zh-CN" altLang="en-US" dirty="0"/>
          </a:p>
        </p:txBody>
      </p:sp>
      <p:sp>
        <p:nvSpPr>
          <p:cNvPr id="9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7" name="文本框 6"/>
          <p:cNvSpPr txBox="1"/>
          <p:nvPr/>
        </p:nvSpPr>
        <p:spPr>
          <a:xfrm>
            <a:off x="2388521" y="1359822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医师报名：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764704"/>
            <a:ext cx="8748464" cy="487362"/>
          </a:xfrm>
        </p:spPr>
        <p:txBody>
          <a:bodyPr/>
          <a:lstStyle/>
          <a:p>
            <a:r>
              <a:rPr lang="zh-CN" altLang="en-US" sz="2800" dirty="0">
                <a:latin typeface="+mn-ea"/>
                <a:ea typeface="+mn-ea"/>
              </a:rPr>
              <a:t>二</a:t>
            </a:r>
            <a:r>
              <a:rPr lang="en-US" altLang="zh-CN" sz="2800" dirty="0">
                <a:latin typeface="+mn-ea"/>
                <a:ea typeface="+mn-ea"/>
              </a:rPr>
              <a:t>.  </a:t>
            </a:r>
            <a:r>
              <a:rPr lang="zh-CN" altLang="en-US" sz="2800" dirty="0">
                <a:latin typeface="+mn-ea"/>
                <a:ea typeface="+mn-ea"/>
              </a:rPr>
              <a:t>医师功能说明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04580" y="38377"/>
            <a:ext cx="413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宋体" panose="02010600030101010101" pitchFamily="2" charset="-122"/>
              </a:rPr>
              <a:t>医师定期考核信息管理系统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49717" y="162880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医师基本信息确认页（第二部分）</a:t>
            </a:r>
            <a:endParaRPr lang="en-US" altLang="zh-CN" dirty="0"/>
          </a:p>
        </p:txBody>
      </p:sp>
      <p:sp>
        <p:nvSpPr>
          <p:cNvPr id="9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8667916" y="6606065"/>
            <a:ext cx="475881" cy="262396"/>
          </a:xfrm>
        </p:spPr>
        <p:txBody>
          <a:bodyPr/>
          <a:lstStyle/>
          <a:p>
            <a:fld id="{3BA920C0-A35E-49EF-BBEE-37999590F932}" type="slidenum">
              <a:rPr lang="en-US" altLang="zh-CN" smtClean="0"/>
            </a:fld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6300192" y="74677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日至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1560" y="1619508"/>
            <a:ext cx="240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医师报名：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7995" y="1308100"/>
            <a:ext cx="8639810" cy="55600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775" y="4004662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在此修改医师账号绑定的手机号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7164035" y="3644632"/>
            <a:ext cx="936104" cy="432048"/>
          </a:xfrm>
          <a:prstGeom prst="straightConnector1">
            <a:avLst/>
          </a:prstGeom>
          <a:ln w="28575">
            <a:solidFill>
              <a:srgbClr val="EC322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500543052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3a2c8c47-c5e7-443a-8503-b4fb526e20ea"/>
  <p:tag name="COMMONDATA" val="eyJoZGlkIjoiNDNmNjVhN2ExYmUwMjdjODdlZjY1NzkwMGU1YWM4MDUifQ=="/>
</p:tagLst>
</file>

<file path=ppt/theme/theme1.xml><?xml version="1.0" encoding="utf-8"?>
<a:theme xmlns:a="http://schemas.openxmlformats.org/drawingml/2006/main" name="014TGp_Medical_light_v2">
  <a:themeElements>
    <a:clrScheme name="Default Design 1">
      <a:dk1>
        <a:srgbClr val="000000"/>
      </a:dk1>
      <a:lt1>
        <a:srgbClr val="FFFFFF"/>
      </a:lt1>
      <a:dk2>
        <a:srgbClr val="FFFFE7"/>
      </a:dk2>
      <a:lt2>
        <a:srgbClr val="B2B2B2"/>
      </a:lt2>
      <a:accent1>
        <a:srgbClr val="728CCE"/>
      </a:accent1>
      <a:accent2>
        <a:srgbClr val="00CC66"/>
      </a:accent2>
      <a:accent3>
        <a:srgbClr val="FFFFFF"/>
      </a:accent3>
      <a:accent4>
        <a:srgbClr val="000000"/>
      </a:accent4>
      <a:accent5>
        <a:srgbClr val="BCC5E3"/>
      </a:accent5>
      <a:accent6>
        <a:srgbClr val="00B95C"/>
      </a:accent6>
      <a:hlink>
        <a:srgbClr val="B0AC52"/>
      </a:hlink>
      <a:folHlink>
        <a:srgbClr val="0099CC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efault Design 1">
        <a:dk1>
          <a:srgbClr val="000000"/>
        </a:dk1>
        <a:lt1>
          <a:srgbClr val="FFFFFF"/>
        </a:lt1>
        <a:dk2>
          <a:srgbClr val="FFFFE7"/>
        </a:dk2>
        <a:lt2>
          <a:srgbClr val="B2B2B2"/>
        </a:lt2>
        <a:accent1>
          <a:srgbClr val="728CCE"/>
        </a:accent1>
        <a:accent2>
          <a:srgbClr val="00CC66"/>
        </a:accent2>
        <a:accent3>
          <a:srgbClr val="FFFFFF"/>
        </a:accent3>
        <a:accent4>
          <a:srgbClr val="000000"/>
        </a:accent4>
        <a:accent5>
          <a:srgbClr val="BCC5E3"/>
        </a:accent5>
        <a:accent6>
          <a:srgbClr val="00B95C"/>
        </a:accent6>
        <a:hlink>
          <a:srgbClr val="B0AC52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FFFFFF"/>
        </a:dk2>
        <a:lt2>
          <a:srgbClr val="A1ABA3"/>
        </a:lt2>
        <a:accent1>
          <a:srgbClr val="A4C961"/>
        </a:accent1>
        <a:accent2>
          <a:srgbClr val="7C57C7"/>
        </a:accent2>
        <a:accent3>
          <a:srgbClr val="FFFFFF"/>
        </a:accent3>
        <a:accent4>
          <a:srgbClr val="000000"/>
        </a:accent4>
        <a:accent5>
          <a:srgbClr val="CFE1B7"/>
        </a:accent5>
        <a:accent6>
          <a:srgbClr val="704EB4"/>
        </a:accent6>
        <a:hlink>
          <a:srgbClr val="4D97B5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66"/>
        </a:dk1>
        <a:lt1>
          <a:srgbClr val="FFFFFF"/>
        </a:lt1>
        <a:dk2>
          <a:srgbClr val="FFFFE7"/>
        </a:dk2>
        <a:lt2>
          <a:srgbClr val="B2B2B2"/>
        </a:lt2>
        <a:accent1>
          <a:srgbClr val="36A4D0"/>
        </a:accent1>
        <a:accent2>
          <a:srgbClr val="FF9966"/>
        </a:accent2>
        <a:accent3>
          <a:srgbClr val="FFFFFF"/>
        </a:accent3>
        <a:accent4>
          <a:srgbClr val="000056"/>
        </a:accent4>
        <a:accent5>
          <a:srgbClr val="AECFE4"/>
        </a:accent5>
        <a:accent6>
          <a:srgbClr val="E78A5C"/>
        </a:accent6>
        <a:hlink>
          <a:srgbClr val="3B5AB1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FFFFE7"/>
        </a:dk2>
        <a:lt2>
          <a:srgbClr val="B2B2B2"/>
        </a:lt2>
        <a:accent1>
          <a:srgbClr val="CCCC00"/>
        </a:accent1>
        <a:accent2>
          <a:srgbClr val="FF7C80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E77073"/>
        </a:accent6>
        <a:hlink>
          <a:srgbClr val="5A94A8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FFFFE7"/>
        </a:dk2>
        <a:lt2>
          <a:srgbClr val="B2B2B2"/>
        </a:lt2>
        <a:accent1>
          <a:srgbClr val="969696"/>
        </a:accent1>
        <a:accent2>
          <a:srgbClr val="FF7C80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E77073"/>
        </a:accent6>
        <a:hlink>
          <a:srgbClr val="5A94A8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014TGp_Medical_light_v2</Template>
  <TotalTime>0</TotalTime>
  <Words>2492</Words>
  <Application>WPS 演示</Application>
  <PresentationFormat>全屏显示(4:3)</PresentationFormat>
  <Paragraphs>377</Paragraphs>
  <Slides>32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Verdana</vt:lpstr>
      <vt:lpstr>014TGp_Medical_light_v2</vt:lpstr>
      <vt:lpstr>PowerPoint 演示文稿</vt:lpstr>
      <vt:lpstr>             目  录</vt:lpstr>
      <vt:lpstr>一.  系统应用准备</vt:lpstr>
      <vt:lpstr>一.  系统应用准备</vt:lpstr>
      <vt:lpstr>二.  医师功能说明</vt:lpstr>
      <vt:lpstr>二.  医师功能说明</vt:lpstr>
      <vt:lpstr>二.  医师功能说明</vt:lpstr>
      <vt:lpstr>          二.  医师功能说明           6月1日至6月30日</vt:lpstr>
      <vt:lpstr>二.  医师功能说明</vt:lpstr>
      <vt:lpstr>二.  医师功能说明</vt:lpstr>
      <vt:lpstr>二.  医师功能说明</vt:lpstr>
      <vt:lpstr>二.  医师功能说明</vt:lpstr>
      <vt:lpstr>二.  医师功能说明</vt:lpstr>
      <vt:lpstr>PowerPoint 演示文稿</vt:lpstr>
      <vt:lpstr>PowerPoint 演示文稿</vt:lpstr>
      <vt:lpstr>二.  医师功能说明</vt:lpstr>
      <vt:lpstr>二.  医师功能说明</vt:lpstr>
      <vt:lpstr>二.  医师功能说明</vt:lpstr>
      <vt:lpstr>             目  录</vt:lpstr>
      <vt:lpstr>                     三、练习说明</vt:lpstr>
      <vt:lpstr>三.  练习说明</vt:lpstr>
      <vt:lpstr>三.  练习说明</vt:lpstr>
      <vt:lpstr>三.  练习说明</vt:lpstr>
      <vt:lpstr>三.  练习说明</vt:lpstr>
      <vt:lpstr>三.  练习说明</vt:lpstr>
      <vt:lpstr>三.  练习说明</vt:lpstr>
      <vt:lpstr>三.  练习说明</vt:lpstr>
      <vt:lpstr>三.  练习说明</vt:lpstr>
      <vt:lpstr>三、练习说明</vt:lpstr>
      <vt:lpstr>             目  录</vt:lpstr>
      <vt:lpstr>四.  常见问题说明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微软中国</dc:creator>
  <cp:lastModifiedBy>.歪歪</cp:lastModifiedBy>
  <cp:revision>652</cp:revision>
  <cp:lastPrinted>2014-03-13T02:14:00Z</cp:lastPrinted>
  <dcterms:created xsi:type="dcterms:W3CDTF">2013-07-08T01:07:00Z</dcterms:created>
  <dcterms:modified xsi:type="dcterms:W3CDTF">2023-06-01T02:51:23Z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0222D8D0EE974ECF8EA1D0710D0CDEE3_12</vt:lpwstr>
  </property>
</Properties>
</file>