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8"/>
  </p:notesMasterIdLst>
  <p:sldIdLst>
    <p:sldId id="5375" r:id="rId3"/>
    <p:sldId id="269" r:id="rId4"/>
    <p:sldId id="4818" r:id="rId5"/>
    <p:sldId id="5376" r:id="rId6"/>
    <p:sldId id="4859" r:id="rId7"/>
  </p:sldIdLst>
  <p:sldSz cx="12192000" cy="6858000"/>
  <p:notesSz cx="6858000" cy="9144000"/>
  <p:embeddedFontLst>
    <p:embeddedFont>
      <p:font typeface="宋体" panose="02010600030101010101" pitchFamily="2" charset="-122"/>
      <p:regular r:id="rId9"/>
    </p:embeddedFont>
    <p:embeddedFont>
      <p:font typeface="微软雅黑" panose="020B0503020204020204" pitchFamily="34" charset="-122"/>
      <p:regular r:id="rId10"/>
      <p:bold r:id="rId11"/>
    </p:embeddedFont>
    <p:embeddedFont>
      <p:font typeface="微软雅黑" panose="020B0503020204020204" pitchFamily="34" charset="-122"/>
      <p:regular r:id="rId10"/>
      <p:bold r:id="rId11"/>
    </p:embeddedFon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Wingdings 2" pitchFamily="2" charset="2"/>
      <p:regular r:id="rId18"/>
    </p:embeddedFont>
  </p:embeddedFontLst>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2" userDrawn="1">
          <p15:clr>
            <a:srgbClr val="A4A3A4"/>
          </p15:clr>
        </p15:guide>
        <p15:guide id="2" pos="39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宋洁然" initials="宋" lastIdx="2" clrIdx="1"/>
  <p:cmAuthor id="1" name="lenovo" initials="l" lastIdx="2" clrIdx="0"/>
  <p:cmAuthor id="8" name="ming qiu" initials="m" lastIdx="17" clrIdx="1"/>
  <p:cmAuthor id="2" name="yuehualan@outlook.com" initials="y" lastIdx="1" clrIdx="1"/>
  <p:cmAuthor id="9" name="褚铮" initials="褚" lastIdx="123613" clrIdx="0"/>
  <p:cmAuthor id="3" name="Mia Vida Villanueva" initials="MVV" lastIdx="1" clrIdx="0"/>
  <p:cmAuthor id="10" name="边 志明" initials="边" lastIdx="9" clrIdx="1"/>
  <p:cmAuthor id="4" name="1206988966@qq.com" initials="1" lastIdx="1" clrIdx="2"/>
  <p:cmAuthor id="11" name="Wang Xiao" initials="WX" lastIdx="2" clrIdx="25"/>
  <p:cmAuthor id="5" name="姜伟光" initials="姜" lastIdx="1" clrIdx="0"/>
  <p:cmAuthor id="6"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998"/>
    <a:srgbClr val="646060"/>
    <a:srgbClr val="E60073"/>
    <a:srgbClr val="E27100"/>
    <a:srgbClr val="FF8C19"/>
    <a:srgbClr val="FF3F9F"/>
    <a:srgbClr val="FF61B0"/>
    <a:srgbClr val="FF99CC"/>
    <a:srgbClr val="FF99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72" autoAdjust="0"/>
    <p:restoredTop sz="94483" autoAdjust="0"/>
  </p:normalViewPr>
  <p:slideViewPr>
    <p:cSldViewPr snapToGrid="0" showGuides="1">
      <p:cViewPr varScale="1">
        <p:scale>
          <a:sx n="94" d="100"/>
          <a:sy n="94" d="100"/>
        </p:scale>
        <p:origin x="1536" y="184"/>
      </p:cViewPr>
      <p:guideLst>
        <p:guide orient="horz" pos="1922"/>
        <p:guide pos="3972"/>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theme" Target="theme/theme1.xml"/><Relationship Id="rId10" Type="http://schemas.openxmlformats.org/officeDocument/2006/relationships/font" Target="fonts/font2.fntdata"/><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0145"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50146"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2024/10/9</a:t>
            </a:fld>
            <a:endParaRPr lang="zh-CN" altLang="en-US"/>
          </a:p>
        </p:txBody>
      </p:sp>
      <p:sp>
        <p:nvSpPr>
          <p:cNvPr id="1050147"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50148"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49"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50150"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857755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4860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4860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604"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4860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606"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1050135" name="标题 1"/>
          <p:cNvSpPr>
            <a:spLocks noGrp="1"/>
          </p:cNvSpPr>
          <p:nvPr>
            <p:ph type="title"/>
          </p:nvPr>
        </p:nvSpPr>
        <p:spPr/>
        <p:txBody>
          <a:bodyPr/>
          <a:lstStyle/>
          <a:p>
            <a:r>
              <a:rPr lang="zh-CN" altLang="en-US"/>
              <a:t>单击此处编辑母版标题样式</a:t>
            </a:r>
          </a:p>
        </p:txBody>
      </p:sp>
      <p:sp>
        <p:nvSpPr>
          <p:cNvPr id="1050136"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37"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38"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39"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 文本">
    <p:spTree>
      <p:nvGrpSpPr>
        <p:cNvPr id="1" name=""/>
        <p:cNvGrpSpPr/>
        <p:nvPr/>
      </p:nvGrpSpPr>
      <p:grpSpPr>
        <a:xfrm>
          <a:off x="0" y="0"/>
          <a:ext cx="0" cy="0"/>
          <a:chOff x="0" y="0"/>
          <a:chExt cx="0" cy="0"/>
        </a:xfrm>
      </p:grpSpPr>
      <p:sp>
        <p:nvSpPr>
          <p:cNvPr id="1050130"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50131"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32"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3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34"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4860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4860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604"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4860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606"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048637" name="标题 1"/>
          <p:cNvSpPr>
            <a:spLocks noGrp="1"/>
          </p:cNvSpPr>
          <p:nvPr>
            <p:ph type="title"/>
          </p:nvPr>
        </p:nvSpPr>
        <p:spPr/>
        <p:txBody>
          <a:bodyPr/>
          <a:lstStyle/>
          <a:p>
            <a:r>
              <a:rPr lang="zh-CN" altLang="en-US"/>
              <a:t>单击此处编辑母版标题样式</a:t>
            </a:r>
          </a:p>
        </p:txBody>
      </p:sp>
      <p:sp>
        <p:nvSpPr>
          <p:cNvPr id="1048638"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39"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48640"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641"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050140"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50141"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50142"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4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44"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050112" name="标题 1"/>
          <p:cNvSpPr>
            <a:spLocks noGrp="1"/>
          </p:cNvSpPr>
          <p:nvPr>
            <p:ph type="title"/>
          </p:nvPr>
        </p:nvSpPr>
        <p:spPr/>
        <p:txBody>
          <a:bodyPr/>
          <a:lstStyle/>
          <a:p>
            <a:r>
              <a:rPr lang="zh-CN" altLang="en-US"/>
              <a:t>单击此处编辑母版标题样式</a:t>
            </a:r>
          </a:p>
        </p:txBody>
      </p:sp>
      <p:sp>
        <p:nvSpPr>
          <p:cNvPr id="105011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1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15"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1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17"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50118"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50119"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0120"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21"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0122"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23" name="日期占位符 6"/>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24"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1050125" name="灯片编号占位符 8"/>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1050126" name="标题 1"/>
          <p:cNvSpPr>
            <a:spLocks noGrp="1"/>
          </p:cNvSpPr>
          <p:nvPr>
            <p:ph type="title"/>
          </p:nvPr>
        </p:nvSpPr>
        <p:spPr/>
        <p:txBody>
          <a:bodyPr/>
          <a:lstStyle/>
          <a:p>
            <a:r>
              <a:rPr lang="zh-CN" altLang="en-US"/>
              <a:t>单击此处编辑母版标题样式</a:t>
            </a:r>
          </a:p>
        </p:txBody>
      </p:sp>
      <p:sp>
        <p:nvSpPr>
          <p:cNvPr id="1050127" name="日期占位符 2"/>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28"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1050129" name="灯片编号占位符 4"/>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048898" name="日期占位符 1"/>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48899"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1048900" name="灯片编号占位符 3"/>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50100"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0101"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02"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0103"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04"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05"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048637" name="标题 1"/>
          <p:cNvSpPr>
            <a:spLocks noGrp="1"/>
          </p:cNvSpPr>
          <p:nvPr>
            <p:ph type="title"/>
          </p:nvPr>
        </p:nvSpPr>
        <p:spPr/>
        <p:txBody>
          <a:bodyPr/>
          <a:lstStyle/>
          <a:p>
            <a:r>
              <a:rPr lang="zh-CN" altLang="en-US"/>
              <a:t>单击此处编辑母版标题样式</a:t>
            </a:r>
          </a:p>
        </p:txBody>
      </p:sp>
      <p:sp>
        <p:nvSpPr>
          <p:cNvPr id="1048638"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39"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48640"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641"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050106"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0107"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50108"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0109"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10"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11"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1050135" name="标题 1"/>
          <p:cNvSpPr>
            <a:spLocks noGrp="1"/>
          </p:cNvSpPr>
          <p:nvPr>
            <p:ph type="title"/>
          </p:nvPr>
        </p:nvSpPr>
        <p:spPr/>
        <p:txBody>
          <a:bodyPr/>
          <a:lstStyle/>
          <a:p>
            <a:r>
              <a:rPr lang="zh-CN" altLang="en-US"/>
              <a:t>单击此处编辑母版标题样式</a:t>
            </a:r>
          </a:p>
        </p:txBody>
      </p:sp>
      <p:sp>
        <p:nvSpPr>
          <p:cNvPr id="1050136"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37"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38"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39"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 文本">
    <p:spTree>
      <p:nvGrpSpPr>
        <p:cNvPr id="1" name=""/>
        <p:cNvGrpSpPr/>
        <p:nvPr/>
      </p:nvGrpSpPr>
      <p:grpSpPr>
        <a:xfrm>
          <a:off x="0" y="0"/>
          <a:ext cx="0" cy="0"/>
          <a:chOff x="0" y="0"/>
          <a:chExt cx="0" cy="0"/>
        </a:xfrm>
      </p:grpSpPr>
      <p:sp>
        <p:nvSpPr>
          <p:cNvPr id="1050130"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50131"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32"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3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34"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050140"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50141"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50142"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4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44"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050112" name="标题 1"/>
          <p:cNvSpPr>
            <a:spLocks noGrp="1"/>
          </p:cNvSpPr>
          <p:nvPr>
            <p:ph type="title"/>
          </p:nvPr>
        </p:nvSpPr>
        <p:spPr/>
        <p:txBody>
          <a:bodyPr/>
          <a:lstStyle/>
          <a:p>
            <a:r>
              <a:rPr lang="zh-CN" altLang="en-US"/>
              <a:t>单击此处编辑母版标题样式</a:t>
            </a:r>
          </a:p>
        </p:txBody>
      </p:sp>
      <p:sp>
        <p:nvSpPr>
          <p:cNvPr id="105011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1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15"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1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17"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50118"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50119"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0120"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21"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0122"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23" name="日期占位符 6"/>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24"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1050125" name="灯片编号占位符 8"/>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1050126" name="标题 1"/>
          <p:cNvSpPr>
            <a:spLocks noGrp="1"/>
          </p:cNvSpPr>
          <p:nvPr>
            <p:ph type="title"/>
          </p:nvPr>
        </p:nvSpPr>
        <p:spPr/>
        <p:txBody>
          <a:bodyPr/>
          <a:lstStyle/>
          <a:p>
            <a:r>
              <a:rPr lang="zh-CN" altLang="en-US"/>
              <a:t>单击此处编辑母版标题样式</a:t>
            </a:r>
          </a:p>
        </p:txBody>
      </p:sp>
      <p:sp>
        <p:nvSpPr>
          <p:cNvPr id="1050127" name="日期占位符 2"/>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28"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1050129" name="灯片编号占位符 4"/>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048898" name="日期占位符 1"/>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48899"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1048900" name="灯片编号占位符 3"/>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50100"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0101"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02"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0103"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04"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05"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050106"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0107"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50108"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0109"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50110"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11"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1000"/>
            <a:lum/>
          </a:blip>
          <a:srcRect/>
          <a:stretch>
            <a:fillRect/>
          </a:stretch>
        </a:blipFill>
        <a:effectLst/>
      </p:bgPr>
    </p:bg>
    <p:spTree>
      <p:nvGrpSpPr>
        <p:cNvPr id="1" name=""/>
        <p:cNvGrpSpPr/>
        <p:nvPr/>
      </p:nvGrpSpPr>
      <p:grpSpPr>
        <a:xfrm>
          <a:off x="0" y="0"/>
          <a:ext cx="0" cy="0"/>
          <a:chOff x="0" y="0"/>
          <a:chExt cx="0" cy="0"/>
        </a:xfrm>
      </p:grpSpPr>
      <p:sp>
        <p:nvSpPr>
          <p:cNvPr id="1048597"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98"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9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4860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60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1000"/>
            <a:lum/>
          </a:blip>
          <a:srcRect/>
          <a:stretch>
            <a:fillRect/>
          </a:stretch>
        </a:blipFill>
        <a:effectLst/>
      </p:bgPr>
    </p:bg>
    <p:spTree>
      <p:nvGrpSpPr>
        <p:cNvPr id="1" name=""/>
        <p:cNvGrpSpPr/>
        <p:nvPr/>
      </p:nvGrpSpPr>
      <p:grpSpPr>
        <a:xfrm>
          <a:off x="0" y="0"/>
          <a:ext cx="0" cy="0"/>
          <a:chOff x="0" y="0"/>
          <a:chExt cx="0" cy="0"/>
        </a:xfrm>
      </p:grpSpPr>
      <p:sp>
        <p:nvSpPr>
          <p:cNvPr id="1048597"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98"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9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CAC9D-4DB1-4C43-9C3D-2A1F320BC312}" type="datetimeFigureOut">
              <a:rPr lang="zh-CN" altLang="en-US" smtClean="0">
                <a:solidFill>
                  <a:prstClr val="black">
                    <a:tint val="75000"/>
                  </a:prstClr>
                </a:solidFill>
              </a:rPr>
              <a:t>2024/10/9</a:t>
            </a:fld>
            <a:endParaRPr lang="zh-CN" altLang="en-US">
              <a:solidFill>
                <a:prstClr val="black">
                  <a:tint val="75000"/>
                </a:prstClr>
              </a:solidFill>
            </a:endParaRPr>
          </a:p>
        </p:txBody>
      </p:sp>
      <p:sp>
        <p:nvSpPr>
          <p:cNvPr id="104860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60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notesSlide" Target="../notesSlides/notesSlide3.xml"/><Relationship Id="rId18" Type="http://schemas.openxmlformats.org/officeDocument/2006/relationships/image" Target="../media/image10.jpeg"/><Relationship Id="rId3" Type="http://schemas.openxmlformats.org/officeDocument/2006/relationships/tags" Target="../tags/tag6.xml"/><Relationship Id="rId21" Type="http://schemas.openxmlformats.org/officeDocument/2006/relationships/image" Target="../media/image13.jpeg"/><Relationship Id="rId7" Type="http://schemas.openxmlformats.org/officeDocument/2006/relationships/tags" Target="../tags/tag10.xml"/><Relationship Id="rId12" Type="http://schemas.openxmlformats.org/officeDocument/2006/relationships/slideLayout" Target="../slideLayouts/slideLayout2.xml"/><Relationship Id="rId17" Type="http://schemas.openxmlformats.org/officeDocument/2006/relationships/image" Target="../media/image4.jpeg"/><Relationship Id="rId2" Type="http://schemas.openxmlformats.org/officeDocument/2006/relationships/tags" Target="../tags/tag5.xml"/><Relationship Id="rId16" Type="http://schemas.openxmlformats.org/officeDocument/2006/relationships/image" Target="../media/image9.png"/><Relationship Id="rId20" Type="http://schemas.openxmlformats.org/officeDocument/2006/relationships/image" Target="../media/image12.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16.jpeg"/><Relationship Id="rId5" Type="http://schemas.openxmlformats.org/officeDocument/2006/relationships/tags" Target="../tags/tag8.xml"/><Relationship Id="rId15" Type="http://schemas.openxmlformats.org/officeDocument/2006/relationships/image" Target="../media/image3.jpeg"/><Relationship Id="rId23" Type="http://schemas.openxmlformats.org/officeDocument/2006/relationships/image" Target="../media/image15.jpeg"/><Relationship Id="rId10" Type="http://schemas.openxmlformats.org/officeDocument/2006/relationships/tags" Target="../tags/tag13.xml"/><Relationship Id="rId19" Type="http://schemas.openxmlformats.org/officeDocument/2006/relationships/image" Target="../media/image11.jpe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2.png"/><Relationship Id="rId2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0"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097179" name="图片 96"/>
          <p:cNvPicPr>
            <a:picLocks noChangeAspect="1"/>
          </p:cNvPicPr>
          <p:nvPr/>
        </p:nvPicPr>
        <p:blipFill>
          <a:blip r:embed="rId3" cstate="print">
            <a:duotone>
              <a:prstClr val="black"/>
              <a:schemeClr val="accent5">
                <a:tint val="45000"/>
                <a:satMod val="400000"/>
              </a:schemeClr>
            </a:duotone>
          </a:blip>
          <a:stretch>
            <a:fillRect/>
          </a:stretch>
        </p:blipFill>
        <p:spPr>
          <a:xfrm>
            <a:off x="10926415" y="125036"/>
            <a:ext cx="989017" cy="732849"/>
          </a:xfrm>
          <a:prstGeom prst="rect">
            <a:avLst/>
          </a:prstGeom>
        </p:spPr>
      </p:pic>
      <p:sp>
        <p:nvSpPr>
          <p:cNvPr id="7" name="Text Box 5"/>
          <p:cNvSpPr txBox="1">
            <a:spLocks noChangeArrowheads="1"/>
          </p:cNvSpPr>
          <p:nvPr/>
        </p:nvSpPr>
        <p:spPr bwMode="auto">
          <a:xfrm>
            <a:off x="2911124" y="300609"/>
            <a:ext cx="9014176" cy="670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b="1">
                <a:solidFill>
                  <a:srgbClr val="CCECFF"/>
                </a:solidFill>
                <a:latin typeface="Arial" panose="020B0604020202020204" pitchFamily="34" charset="0"/>
                <a:ea typeface="宋体" panose="02010600030101010101" pitchFamily="2" charset="-122"/>
              </a:defRPr>
            </a:lvl1pPr>
            <a:lvl2pPr marL="742950" indent="-285750" eaLnBrk="0" hangingPunct="0">
              <a:defRPr sz="2400" b="1">
                <a:solidFill>
                  <a:srgbClr val="CCECFF"/>
                </a:solidFill>
                <a:latin typeface="Arial" panose="020B0604020202020204" pitchFamily="34" charset="0"/>
                <a:ea typeface="宋体" panose="02010600030101010101" pitchFamily="2" charset="-122"/>
              </a:defRPr>
            </a:lvl2pPr>
            <a:lvl3pPr marL="1143000" indent="-228600" eaLnBrk="0" hangingPunct="0">
              <a:defRPr sz="2400" b="1">
                <a:solidFill>
                  <a:srgbClr val="CCECFF"/>
                </a:solidFill>
                <a:latin typeface="Arial" panose="020B0604020202020204" pitchFamily="34" charset="0"/>
                <a:ea typeface="宋体" panose="02010600030101010101" pitchFamily="2" charset="-122"/>
              </a:defRPr>
            </a:lvl3pPr>
            <a:lvl4pPr marL="1600200" indent="-228600" eaLnBrk="0" hangingPunct="0">
              <a:defRPr sz="2400" b="1">
                <a:solidFill>
                  <a:srgbClr val="CCECFF"/>
                </a:solidFill>
                <a:latin typeface="Arial" panose="020B0604020202020204" pitchFamily="34" charset="0"/>
                <a:ea typeface="宋体" panose="02010600030101010101" pitchFamily="2" charset="-122"/>
              </a:defRPr>
            </a:lvl4pPr>
            <a:lvl5pPr marL="2057400" indent="-228600" eaLnBrk="0" hangingPunct="0">
              <a:defRPr sz="2400" b="1">
                <a:solidFill>
                  <a:srgbClr val="CCEC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rgbClr val="CCEC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rgbClr val="CCEC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rgbClr val="CCEC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rgbClr val="CCECFF"/>
                </a:solidFill>
                <a:latin typeface="Arial" panose="020B0604020202020204" pitchFamily="34" charset="0"/>
                <a:ea typeface="宋体" panose="02010600030101010101" pitchFamily="2" charset="-122"/>
              </a:defRPr>
            </a:lvl9pPr>
          </a:lstStyle>
          <a:p>
            <a:pPr marL="0" indent="0" fontAlgn="base">
              <a:lnSpc>
                <a:spcPct val="120000"/>
              </a:lnSpc>
              <a:spcAft>
                <a:spcPts val="300"/>
              </a:spcAft>
              <a:buClr>
                <a:srgbClr val="C00000"/>
              </a:buClr>
              <a:defRPr/>
            </a:pPr>
            <a:r>
              <a:rPr lang="zh-CN" altLang="en-US" sz="1800" dirty="0">
                <a:solidFill>
                  <a:srgbClr val="E7E6E6">
                    <a:lumMod val="25000"/>
                  </a:srgbClr>
                </a:solidFill>
                <a:latin typeface="微软雅黑" panose="020B0503020204020204" charset="-122"/>
                <a:ea typeface="微软雅黑" panose="020B0503020204020204" charset="-122"/>
              </a:rPr>
              <a:t>学术任职</a:t>
            </a:r>
            <a:endParaRPr lang="en-US" altLang="zh-CN" sz="1800" dirty="0">
              <a:solidFill>
                <a:srgbClr val="E7E6E6">
                  <a:lumMod val="25000"/>
                </a:srgbClr>
              </a:solidFill>
              <a:latin typeface="微软雅黑" panose="020B0503020204020204" charset="-122"/>
              <a:ea typeface="微软雅黑" panose="020B0503020204020204" charset="-122"/>
            </a:endParaRP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中国康复医学会心血管疾病预防与康复专业委员会常委</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中国健康促进与教育协会数字健康分会副主任委员</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世界中联心脏康复专委会常委</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中国微循环学会基层慢病管理专业委员会常委</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中国老年保健医学研究会老年康复分会常委</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海峡两岸医药卫生交流协会高血压专委会委员</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中国康复医学会康复心理学科普工作委员</a:t>
            </a:r>
          </a:p>
          <a:p>
            <a:pPr marL="0" indent="0" fontAlgn="base">
              <a:lnSpc>
                <a:spcPct val="120000"/>
              </a:lnSpc>
              <a:spcAft>
                <a:spcPts val="300"/>
              </a:spcAft>
              <a:buClr>
                <a:srgbClr val="C00000"/>
              </a:buClr>
              <a:defRPr/>
            </a:pPr>
            <a:endParaRPr lang="en-US" altLang="zh-CN" sz="1800" b="0" dirty="0">
              <a:solidFill>
                <a:srgbClr val="E7E6E6">
                  <a:lumMod val="25000"/>
                </a:srgbClr>
              </a:solidFill>
              <a:latin typeface="微软雅黑" panose="020B0503020204020204" charset="-122"/>
              <a:ea typeface="微软雅黑" panose="020B0503020204020204" charset="-122"/>
            </a:endParaRPr>
          </a:p>
          <a:p>
            <a:pPr marL="0" indent="0" fontAlgn="base">
              <a:lnSpc>
                <a:spcPct val="120000"/>
              </a:lnSpc>
              <a:spcAft>
                <a:spcPts val="300"/>
              </a:spcAft>
              <a:buClr>
                <a:srgbClr val="C00000"/>
              </a:buClr>
              <a:defRPr/>
            </a:pPr>
            <a:r>
              <a:rPr lang="zh-CN" altLang="en-US" sz="1800" dirty="0">
                <a:solidFill>
                  <a:srgbClr val="E7E6E6">
                    <a:lumMod val="25000"/>
                  </a:srgbClr>
                </a:solidFill>
                <a:latin typeface="微软雅黑" panose="020B0503020204020204" charset="-122"/>
                <a:ea typeface="微软雅黑" panose="020B0503020204020204" charset="-122"/>
              </a:rPr>
              <a:t>承担项目</a:t>
            </a:r>
            <a:endParaRPr lang="en-US" altLang="zh-CN" sz="1800" dirty="0">
              <a:solidFill>
                <a:srgbClr val="E7E6E6">
                  <a:lumMod val="25000"/>
                </a:srgbClr>
              </a:solidFill>
              <a:latin typeface="微软雅黑" panose="020B0503020204020204" charset="-122"/>
              <a:ea typeface="微软雅黑" panose="020B0503020204020204" charset="-122"/>
            </a:endParaRP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主持首都医科大学临床与基础科研协作项目、中医药科技发展基金</a:t>
            </a:r>
            <a:endParaRPr lang="en-US" altLang="zh-CN" sz="1800" b="0" dirty="0">
              <a:solidFill>
                <a:srgbClr val="000000"/>
              </a:solidFill>
              <a:latin typeface="微软雅黑" panose="020B0503020204020204" pitchFamily="34" charset="-122"/>
              <a:ea typeface="微软雅黑" panose="020B0503020204020204" pitchFamily="34" charset="-122"/>
            </a:endParaRPr>
          </a:p>
          <a:p>
            <a:pPr fontAlgn="base">
              <a:lnSpc>
                <a:spcPct val="120000"/>
              </a:lnSpc>
              <a:spcAft>
                <a:spcPts val="300"/>
              </a:spcAft>
              <a:buClr>
                <a:srgbClr val="C00000"/>
              </a:buClr>
              <a:buFont typeface="Wingdings" panose="05000000000000000000" pitchFamily="2" charset="2"/>
              <a:buChar char="p"/>
              <a:defRPr/>
            </a:pPr>
            <a:endParaRPr lang="en-US" altLang="zh-CN" sz="1800" b="0" dirty="0">
              <a:solidFill>
                <a:srgbClr val="000000"/>
              </a:solidFill>
              <a:latin typeface="微软雅黑" panose="020B0503020204020204" pitchFamily="34" charset="-122"/>
              <a:ea typeface="微软雅黑" panose="020B0503020204020204" pitchFamily="34" charset="-122"/>
            </a:endParaRPr>
          </a:p>
          <a:p>
            <a:pPr marL="0" indent="0" fontAlgn="base">
              <a:lnSpc>
                <a:spcPct val="120000"/>
              </a:lnSpc>
              <a:spcAft>
                <a:spcPts val="300"/>
              </a:spcAft>
              <a:buClr>
                <a:srgbClr val="C00000"/>
              </a:buClr>
              <a:defRPr/>
            </a:pPr>
            <a:r>
              <a:rPr lang="zh-CN" altLang="en-US" sz="1800" dirty="0">
                <a:solidFill>
                  <a:srgbClr val="000000"/>
                </a:solidFill>
                <a:latin typeface="微软雅黑" panose="020B0503020204020204" pitchFamily="34" charset="-122"/>
                <a:ea typeface="微软雅黑" panose="020B0503020204020204" pitchFamily="34" charset="-122"/>
              </a:rPr>
              <a:t>工作经历</a:t>
            </a:r>
            <a:endParaRPr lang="en-US" altLang="zh-CN" sz="1800" dirty="0">
              <a:solidFill>
                <a:srgbClr val="000000"/>
              </a:solidFill>
              <a:latin typeface="微软雅黑" panose="020B0503020204020204" pitchFamily="34" charset="-122"/>
              <a:ea typeface="微软雅黑" panose="020B0503020204020204" pitchFamily="34" charset="-122"/>
            </a:endParaRPr>
          </a:p>
          <a:p>
            <a:pPr marL="285750" indent="-285750" fontAlgn="base">
              <a:lnSpc>
                <a:spcPct val="120000"/>
              </a:lnSpc>
              <a:spcAft>
                <a:spcPts val="300"/>
              </a:spcAft>
              <a:buClr>
                <a:srgbClr val="C00000"/>
              </a:buClr>
              <a:buFont typeface="Wingdings"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   兼任北京老年医院心脏中心副主任，康复病区主任</a:t>
            </a:r>
            <a:endParaRPr lang="en-US" altLang="zh-CN" sz="1800" b="0" dirty="0">
              <a:solidFill>
                <a:srgbClr val="000000"/>
              </a:solidFill>
              <a:latin typeface="微软雅黑" panose="020B0503020204020204" pitchFamily="34" charset="-122"/>
              <a:ea typeface="微软雅黑" panose="020B0503020204020204" pitchFamily="34" charset="-122"/>
            </a:endParaRPr>
          </a:p>
          <a:p>
            <a:pPr marL="285750" indent="-285750" fontAlgn="base">
              <a:lnSpc>
                <a:spcPct val="120000"/>
              </a:lnSpc>
              <a:spcAft>
                <a:spcPts val="300"/>
              </a:spcAft>
              <a:buClr>
                <a:srgbClr val="C00000"/>
              </a:buClr>
              <a:buFont typeface="Wingdings"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   </a:t>
            </a:r>
            <a:r>
              <a:rPr lang="en-US" altLang="zh-CN" sz="1800" b="0" dirty="0">
                <a:solidFill>
                  <a:srgbClr val="000000"/>
                </a:solidFill>
                <a:latin typeface="微软雅黑" panose="020B0503020204020204" pitchFamily="34" charset="-122"/>
                <a:ea typeface="微软雅黑" panose="020B0503020204020204" pitchFamily="34" charset="-122"/>
              </a:rPr>
              <a:t>Mayo Clinic</a:t>
            </a:r>
            <a:r>
              <a:rPr lang="zh-CN" altLang="en-US" sz="1800" b="0" dirty="0">
                <a:solidFill>
                  <a:srgbClr val="000000"/>
                </a:solidFill>
                <a:latin typeface="微软雅黑" panose="020B0503020204020204" pitchFamily="34" charset="-122"/>
                <a:ea typeface="微软雅黑" panose="020B0503020204020204" pitchFamily="34" charset="-122"/>
              </a:rPr>
              <a:t>心脏中心高级访问学者</a:t>
            </a:r>
          </a:p>
          <a:p>
            <a:pPr marL="285750" indent="-285750" fontAlgn="base">
              <a:lnSpc>
                <a:spcPct val="120000"/>
              </a:lnSpc>
              <a:spcAft>
                <a:spcPts val="300"/>
              </a:spcAft>
              <a:buClr>
                <a:srgbClr val="C00000"/>
              </a:buClr>
              <a:buFont typeface="Wingdings"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   北京市战略科技人才团队核心成员</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参与</a:t>
            </a:r>
            <a:r>
              <a:rPr lang="en-US" altLang="zh-CN" sz="1800" b="0" dirty="0">
                <a:solidFill>
                  <a:srgbClr val="000000"/>
                </a:solidFill>
                <a:latin typeface="微软雅黑" panose="020B0503020204020204" pitchFamily="34" charset="-122"/>
                <a:ea typeface="微软雅黑" panose="020B0503020204020204" pitchFamily="34" charset="-122"/>
              </a:rPr>
              <a:t>SHIFT</a:t>
            </a:r>
            <a:r>
              <a:rPr lang="zh-CN" altLang="en-US" sz="1800" b="0" dirty="0">
                <a:solidFill>
                  <a:srgbClr val="000000"/>
                </a:solidFill>
                <a:latin typeface="微软雅黑" panose="020B0503020204020204" pitchFamily="34" charset="-122"/>
                <a:ea typeface="微软雅黑" panose="020B0503020204020204" pitchFamily="34" charset="-122"/>
              </a:rPr>
              <a:t>、</a:t>
            </a:r>
            <a:r>
              <a:rPr lang="en-US" altLang="zh-CN" sz="1800" b="0" dirty="0">
                <a:solidFill>
                  <a:srgbClr val="000000"/>
                </a:solidFill>
                <a:latin typeface="微软雅黑" panose="020B0503020204020204" pitchFamily="34" charset="-122"/>
                <a:ea typeface="微软雅黑" panose="020B0503020204020204" pitchFamily="34" charset="-122"/>
              </a:rPr>
              <a:t>X-Vert</a:t>
            </a:r>
            <a:r>
              <a:rPr lang="zh-CN" altLang="en-US" sz="1800" b="0" dirty="0">
                <a:solidFill>
                  <a:srgbClr val="000000"/>
                </a:solidFill>
                <a:latin typeface="微软雅黑" panose="020B0503020204020204" pitchFamily="34" charset="-122"/>
                <a:ea typeface="微软雅黑" panose="020B0503020204020204" pitchFamily="34" charset="-122"/>
              </a:rPr>
              <a:t>、</a:t>
            </a:r>
            <a:r>
              <a:rPr lang="en-US" altLang="zh-CN" sz="1800" b="0" dirty="0">
                <a:solidFill>
                  <a:srgbClr val="000000"/>
                </a:solidFill>
                <a:latin typeface="微软雅黑" panose="020B0503020204020204" pitchFamily="34" charset="-122"/>
                <a:ea typeface="微软雅黑" panose="020B0503020204020204" pitchFamily="34" charset="-122"/>
              </a:rPr>
              <a:t>CANVAS</a:t>
            </a:r>
            <a:r>
              <a:rPr lang="zh-CN" altLang="en-US" sz="1800" b="0" dirty="0">
                <a:solidFill>
                  <a:srgbClr val="000000"/>
                </a:solidFill>
                <a:latin typeface="微软雅黑" panose="020B0503020204020204" pitchFamily="34" charset="-122"/>
                <a:ea typeface="微软雅黑" panose="020B0503020204020204" pitchFamily="34" charset="-122"/>
              </a:rPr>
              <a:t>、</a:t>
            </a:r>
            <a:r>
              <a:rPr lang="en-US" altLang="zh-CN" sz="1800" b="0" dirty="0">
                <a:solidFill>
                  <a:srgbClr val="000000"/>
                </a:solidFill>
                <a:latin typeface="微软雅黑" panose="020B0503020204020204" pitchFamily="34" charset="-122"/>
                <a:ea typeface="微软雅黑" panose="020B0503020204020204" pitchFamily="34" charset="-122"/>
              </a:rPr>
              <a:t>ACCELERATE</a:t>
            </a:r>
            <a:r>
              <a:rPr lang="zh-CN" altLang="en-US" sz="1800" b="0" dirty="0">
                <a:solidFill>
                  <a:srgbClr val="000000"/>
                </a:solidFill>
                <a:latin typeface="微软雅黑" panose="020B0503020204020204" pitchFamily="34" charset="-122"/>
                <a:ea typeface="微软雅黑" panose="020B0503020204020204" pitchFamily="34" charset="-122"/>
              </a:rPr>
              <a:t>、</a:t>
            </a:r>
            <a:r>
              <a:rPr lang="en-US" altLang="zh-CN" sz="1800" b="0" dirty="0">
                <a:solidFill>
                  <a:srgbClr val="000000"/>
                </a:solidFill>
                <a:latin typeface="微软雅黑" panose="020B0503020204020204" pitchFamily="34" charset="-122"/>
                <a:ea typeface="微软雅黑" panose="020B0503020204020204" pitchFamily="34" charset="-122"/>
              </a:rPr>
              <a:t>CABANA</a:t>
            </a:r>
            <a:r>
              <a:rPr lang="zh-CN" altLang="en-US" sz="1800" b="0" dirty="0">
                <a:solidFill>
                  <a:srgbClr val="000000"/>
                </a:solidFill>
                <a:latin typeface="微软雅黑" panose="020B0503020204020204" pitchFamily="34" charset="-122"/>
                <a:ea typeface="微软雅黑" panose="020B0503020204020204" pitchFamily="34" charset="-122"/>
              </a:rPr>
              <a:t>等国际大规模临床研究</a:t>
            </a:r>
          </a:p>
          <a:p>
            <a:pPr fontAlgn="base">
              <a:lnSpc>
                <a:spcPct val="120000"/>
              </a:lnSpc>
              <a:spcAft>
                <a:spcPts val="300"/>
              </a:spcAft>
              <a:buClr>
                <a:srgbClr val="C00000"/>
              </a:buClr>
              <a:buFont typeface="Wingdings" panose="05000000000000000000" pitchFamily="2" charset="2"/>
              <a:buChar char="p"/>
              <a:defRPr/>
            </a:pPr>
            <a:endParaRPr lang="en-US" altLang="zh-CN" sz="18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744426" y="3876100"/>
            <a:ext cx="1805225" cy="523220"/>
          </a:xfrm>
          <a:prstGeom prst="rect">
            <a:avLst/>
          </a:prstGeom>
          <a:noFill/>
        </p:spPr>
        <p:txBody>
          <a:bodyPr wrap="square" rtlCol="0">
            <a:spAutoFit/>
          </a:bodyPr>
          <a:lstStyle/>
          <a:p>
            <a:pPr algn="ctr">
              <a:spcAft>
                <a:spcPts val="600"/>
              </a:spcAft>
              <a:defRPr/>
            </a:pPr>
            <a:r>
              <a:rPr kumimoji="1" lang="zh-CN" altLang="en-US" sz="2800" b="1" dirty="0">
                <a:solidFill>
                  <a:prstClr val="black"/>
                </a:solidFill>
                <a:latin typeface="微软雅黑" panose="020B0503020204020204" charset="-122"/>
                <a:ea typeface="微软雅黑" panose="020B0503020204020204" charset="-122"/>
              </a:rPr>
              <a:t>吴嘉慧</a:t>
            </a:r>
            <a:endParaRPr kumimoji="1" lang="en-US" altLang="zh-CN" sz="2800" b="1" dirty="0">
              <a:solidFill>
                <a:prstClr val="black"/>
              </a:solidFill>
              <a:latin typeface="微软雅黑" panose="020B0503020204020204" charset="-122"/>
              <a:ea typeface="微软雅黑" panose="020B0503020204020204" charset="-122"/>
            </a:endParaRPr>
          </a:p>
        </p:txBody>
      </p:sp>
      <p:sp>
        <p:nvSpPr>
          <p:cNvPr id="2" name="灯片编号占位符 6"/>
          <p:cNvSpPr>
            <a:spLocks noGrp="1"/>
          </p:cNvSpPr>
          <p:nvPr>
            <p:ph type="sldNum" sz="quarter" idx="12"/>
          </p:nvPr>
        </p:nvSpPr>
        <p:spPr>
          <a:xfrm>
            <a:off x="11500485" y="6407785"/>
            <a:ext cx="424815" cy="365125"/>
          </a:xfrm>
        </p:spPr>
        <p:txBody>
          <a:bodyPr/>
          <a:lstStyle/>
          <a:p>
            <a:fld id="{2F3C19C3-D2C1-4A1B-81E7-E81BA22DE639}" type="slidenum">
              <a:rPr lang="zh-CN" altLang="en-US" sz="1800" b="1" smtClean="0">
                <a:solidFill>
                  <a:srgbClr val="194063"/>
                </a:solidFill>
              </a:rPr>
              <a:t>1</a:t>
            </a:fld>
            <a:endParaRPr lang="zh-CN" altLang="en-US" sz="1800" b="1">
              <a:solidFill>
                <a:srgbClr val="194063"/>
              </a:solidFill>
            </a:endParaRPr>
          </a:p>
        </p:txBody>
      </p:sp>
      <p:pic>
        <p:nvPicPr>
          <p:cNvPr id="3" name="图片 2">
            <a:extLst>
              <a:ext uri="{FF2B5EF4-FFF2-40B4-BE49-F238E27FC236}">
                <a16:creationId xmlns:a16="http://schemas.microsoft.com/office/drawing/2014/main" id="{DF3D025D-4EE1-FA14-1903-B9BD7457F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sp>
        <p:nvSpPr>
          <p:cNvPr id="4" name="文本框 3">
            <a:extLst>
              <a:ext uri="{FF2B5EF4-FFF2-40B4-BE49-F238E27FC236}">
                <a16:creationId xmlns:a16="http://schemas.microsoft.com/office/drawing/2014/main" id="{F1D43A0E-C8F7-2D46-AB63-60BB556E8FD6}"/>
              </a:ext>
            </a:extLst>
          </p:cNvPr>
          <p:cNvSpPr txBox="1"/>
          <p:nvPr/>
        </p:nvSpPr>
        <p:spPr>
          <a:xfrm>
            <a:off x="182564" y="4399320"/>
            <a:ext cx="2701942" cy="1354217"/>
          </a:xfrm>
          <a:prstGeom prst="rect">
            <a:avLst/>
          </a:prstGeom>
          <a:noFill/>
        </p:spPr>
        <p:txBody>
          <a:bodyPr wrap="square" rtlCol="0">
            <a:spAutoFit/>
          </a:bodyPr>
          <a:lstStyle/>
          <a:p>
            <a:pPr algn="ctr"/>
            <a:r>
              <a:rPr kumimoji="1" lang="zh-CN" altLang="en-US" sz="2800" b="1" dirty="0">
                <a:latin typeface="Microsoft YaHei" panose="020B0503020204020204" pitchFamily="34" charset="-122"/>
                <a:ea typeface="Microsoft YaHei" panose="020B0503020204020204" pitchFamily="34" charset="-122"/>
              </a:rPr>
              <a:t>主要研究者</a:t>
            </a:r>
            <a:endParaRPr kumimoji="1" lang="en-US" altLang="zh-CN" sz="2800" b="1" dirty="0">
              <a:latin typeface="Microsoft YaHei" panose="020B0503020204020204" pitchFamily="34" charset="-122"/>
              <a:ea typeface="Microsoft YaHei" panose="020B0503020204020204" pitchFamily="34" charset="-122"/>
            </a:endParaRPr>
          </a:p>
          <a:p>
            <a:pPr algn="ctr"/>
            <a:r>
              <a:rPr kumimoji="1" lang="zh-CN" altLang="en-US" dirty="0">
                <a:latin typeface="Microsoft YaHei" panose="020B0503020204020204" pitchFamily="34" charset="-122"/>
                <a:ea typeface="Microsoft YaHei" panose="020B0503020204020204" pitchFamily="34" charset="-122"/>
              </a:rPr>
              <a:t>心脏康复中心副主任</a:t>
            </a:r>
            <a:endParaRPr kumimoji="1" lang="en-US" altLang="zh-CN" dirty="0">
              <a:latin typeface="Microsoft YaHei" panose="020B0503020204020204" pitchFamily="34" charset="-122"/>
              <a:ea typeface="Microsoft YaHei" panose="020B0503020204020204" pitchFamily="34" charset="-122"/>
            </a:endParaRPr>
          </a:p>
          <a:p>
            <a:pPr algn="ctr"/>
            <a:r>
              <a:rPr kumimoji="1" lang="zh-CN" altLang="en-US" dirty="0">
                <a:latin typeface="Microsoft YaHei" panose="020B0503020204020204" pitchFamily="34" charset="-122"/>
                <a:ea typeface="Microsoft YaHei" panose="020B0503020204020204" pitchFamily="34" charset="-122"/>
              </a:rPr>
              <a:t>主任医师，副教授</a:t>
            </a:r>
            <a:endParaRPr kumimoji="1" lang="en-US" altLang="zh-CN" dirty="0">
              <a:latin typeface="Microsoft YaHei" panose="020B0503020204020204" pitchFamily="34" charset="-122"/>
              <a:ea typeface="Microsoft YaHei" panose="020B0503020204020204" pitchFamily="34" charset="-122"/>
            </a:endParaRPr>
          </a:p>
          <a:p>
            <a:endParaRPr kumimoji="1" lang="zh-CN" altLang="en-US" dirty="0"/>
          </a:p>
        </p:txBody>
      </p:sp>
      <p:pic>
        <p:nvPicPr>
          <p:cNvPr id="11" name="图片 10">
            <a:extLst>
              <a:ext uri="{FF2B5EF4-FFF2-40B4-BE49-F238E27FC236}">
                <a16:creationId xmlns:a16="http://schemas.microsoft.com/office/drawing/2014/main" id="{2363FCA6-20D4-6240-A6D5-2221161C7DFC}"/>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l="20759" t="4487" r="17914" b="46256"/>
          <a:stretch/>
        </p:blipFill>
        <p:spPr>
          <a:xfrm>
            <a:off x="276568" y="857884"/>
            <a:ext cx="2496872" cy="2851152"/>
          </a:xfrm>
          <a:prstGeom prst="rect">
            <a:avLst/>
          </a:prstGeom>
        </p:spPr>
      </p:pic>
    </p:spTree>
    <p:extLst>
      <p:ext uri="{BB962C8B-B14F-4D97-AF65-F5344CB8AC3E}">
        <p14:creationId xmlns:p14="http://schemas.microsoft.com/office/powerpoint/2010/main" val="3244590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0"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48891" name="文本框 4"/>
          <p:cNvSpPr txBox="1">
            <a:spLocks noChangeArrowheads="1"/>
          </p:cNvSpPr>
          <p:nvPr/>
        </p:nvSpPr>
        <p:spPr bwMode="auto">
          <a:xfrm>
            <a:off x="276860" y="364490"/>
            <a:ext cx="8885555"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pPr>
            <a:r>
              <a:rPr kumimoji="0" lang="zh-CN" altLang="en-US" sz="32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ea"/>
                <a:sym typeface="+mn-lt"/>
              </a:rPr>
              <a:t>科室概况</a:t>
            </a:r>
            <a:r>
              <a:rPr kumimoji="0" lang="en-US" altLang="zh-CN" sz="32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ea"/>
                <a:sym typeface="+mn-lt"/>
              </a:rPr>
              <a:t>—</a:t>
            </a:r>
            <a:r>
              <a:rPr kumimoji="0" lang="zh-CN" altLang="en-US" sz="32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ea"/>
                <a:sym typeface="+mn-lt"/>
              </a:rPr>
              <a:t>医疗</a:t>
            </a:r>
          </a:p>
        </p:txBody>
      </p:sp>
      <p:cxnSp>
        <p:nvCxnSpPr>
          <p:cNvPr id="3145807" name="直接连接符 95"/>
          <p:cNvCxnSpPr/>
          <p:nvPr/>
        </p:nvCxnSpPr>
        <p:spPr>
          <a:xfrm>
            <a:off x="-1905"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pic>
        <p:nvPicPr>
          <p:cNvPr id="2097179" name="图片 96"/>
          <p:cNvPicPr>
            <a:picLocks noChangeAspect="1"/>
          </p:cNvPicPr>
          <p:nvPr/>
        </p:nvPicPr>
        <p:blipFill>
          <a:blip r:embed="rId3" cstate="print">
            <a:duotone>
              <a:prstClr val="black"/>
              <a:schemeClr val="accent5">
                <a:tint val="45000"/>
                <a:satMod val="400000"/>
              </a:schemeClr>
            </a:duotone>
          </a:blip>
          <a:stretch>
            <a:fillRect/>
          </a:stretch>
        </p:blipFill>
        <p:spPr>
          <a:xfrm>
            <a:off x="10926415" y="125036"/>
            <a:ext cx="989017" cy="732849"/>
          </a:xfrm>
          <a:prstGeom prst="rect">
            <a:avLst/>
          </a:prstGeom>
        </p:spPr>
      </p:pic>
      <p:sp>
        <p:nvSpPr>
          <p:cNvPr id="13" name="文本框 12"/>
          <p:cNvSpPr txBox="1"/>
          <p:nvPr>
            <p:custDataLst>
              <p:tags r:id="rId1"/>
            </p:custDataLst>
          </p:nvPr>
        </p:nvSpPr>
        <p:spPr>
          <a:xfrm>
            <a:off x="648000" y="1007269"/>
            <a:ext cx="11277300" cy="2346220"/>
          </a:xfrm>
          <a:prstGeom prst="rect">
            <a:avLst/>
          </a:prstGeom>
          <a:noFill/>
          <a:ln w="9525">
            <a:noFill/>
          </a:ln>
        </p:spPr>
        <p:txBody>
          <a:bodyPr wrap="square">
            <a:spAutoFit/>
          </a:bodyPr>
          <a:lstStyle>
            <a:defPPr>
              <a:defRPr lang="zh-CN"/>
            </a:defPPr>
            <a:lvl1pPr marL="306070" indent="-306070" defTabSz="457200">
              <a:lnSpc>
                <a:spcPct val="150000"/>
              </a:lnSpc>
              <a:buClr>
                <a:srgbClr val="002060"/>
              </a:buClr>
              <a:buSzPct val="92000"/>
              <a:buFont typeface="Wingdings 2" panose="05020102010507070707" pitchFamily="18" charset="2"/>
              <a:buChar char=""/>
              <a:defRPr sz="2000" b="1">
                <a:solidFill>
                  <a:schemeClr val="tx2"/>
                </a:solidFill>
                <a:latin typeface="微软雅黑" panose="020B0503020204020204" charset="-122"/>
                <a:ea typeface="微软雅黑" panose="020B0503020204020204" charset="-122"/>
              </a:defRPr>
            </a:lvl1pPr>
          </a:lstStyle>
          <a:p>
            <a:r>
              <a:rPr lang="zh-CN" altLang="en-US" b="0" dirty="0">
                <a:solidFill>
                  <a:schemeClr val="tx1"/>
                </a:solidFill>
              </a:rPr>
              <a:t>康复年总人数近</a:t>
            </a:r>
            <a:r>
              <a:rPr lang="en-US" altLang="zh-CN" b="0" dirty="0">
                <a:solidFill>
                  <a:schemeClr val="tx1"/>
                </a:solidFill>
              </a:rPr>
              <a:t>2000</a:t>
            </a:r>
            <a:r>
              <a:rPr lang="zh-CN" altLang="en-US" b="0" dirty="0">
                <a:solidFill>
                  <a:schemeClr val="tx1"/>
                </a:solidFill>
              </a:rPr>
              <a:t>例，</a:t>
            </a:r>
            <a:r>
              <a:rPr lang="en-US" altLang="zh-CN" b="0" dirty="0">
                <a:solidFill>
                  <a:schemeClr val="tx1"/>
                </a:solidFill>
              </a:rPr>
              <a:t>Ⅰ</a:t>
            </a:r>
            <a:r>
              <a:rPr lang="zh-CN" altLang="en-US" b="0" dirty="0">
                <a:solidFill>
                  <a:schemeClr val="tx1"/>
                </a:solidFill>
              </a:rPr>
              <a:t>期康复千余例，</a:t>
            </a:r>
            <a:r>
              <a:rPr lang="en-US" altLang="zh-CN" b="0" dirty="0">
                <a:solidFill>
                  <a:schemeClr val="tx1"/>
                </a:solidFill>
              </a:rPr>
              <a:t>Ⅱ</a:t>
            </a:r>
            <a:r>
              <a:rPr lang="zh-CN" altLang="en-US" b="0" dirty="0">
                <a:solidFill>
                  <a:schemeClr val="tx1"/>
                </a:solidFill>
              </a:rPr>
              <a:t>期康复百余例，</a:t>
            </a:r>
            <a:r>
              <a:rPr lang="en-US" altLang="zh-CN" b="0" dirty="0">
                <a:solidFill>
                  <a:schemeClr val="tx1"/>
                </a:solidFill>
              </a:rPr>
              <a:t>Ⅲ</a:t>
            </a:r>
            <a:r>
              <a:rPr lang="zh-CN" altLang="en-US" b="0" dirty="0">
                <a:solidFill>
                  <a:schemeClr val="tx1"/>
                </a:solidFill>
              </a:rPr>
              <a:t>期远程康复数十例。</a:t>
            </a:r>
          </a:p>
          <a:p>
            <a:r>
              <a:rPr lang="zh-CN" altLang="en-US" b="0" dirty="0">
                <a:solidFill>
                  <a:schemeClr val="tx1"/>
                </a:solidFill>
              </a:rPr>
              <a:t>科室以心血管慢性疾病、心血管疾病介入</a:t>
            </a:r>
            <a:r>
              <a:rPr lang="en-US" altLang="zh-CN" b="0" dirty="0">
                <a:solidFill>
                  <a:schemeClr val="tx1"/>
                </a:solidFill>
              </a:rPr>
              <a:t>&amp;</a:t>
            </a:r>
            <a:r>
              <a:rPr lang="zh-CN" altLang="en-US" b="0" dirty="0">
                <a:solidFill>
                  <a:schemeClr val="tx1"/>
                </a:solidFill>
              </a:rPr>
              <a:t>外科术后康复为核心，擅长冠心病、稳定性心绞痛、陈旧性心肌梗死、</a:t>
            </a:r>
            <a:r>
              <a:rPr lang="en-US" altLang="zh-CN" b="0" dirty="0">
                <a:solidFill>
                  <a:schemeClr val="tx1"/>
                </a:solidFill>
              </a:rPr>
              <a:t>PCI</a:t>
            </a:r>
            <a:r>
              <a:rPr lang="zh-CN" altLang="en-US" b="0" dirty="0">
                <a:solidFill>
                  <a:schemeClr val="tx1"/>
                </a:solidFill>
              </a:rPr>
              <a:t>术后、</a:t>
            </a:r>
            <a:r>
              <a:rPr lang="en-US" altLang="zh-CN" b="0" dirty="0">
                <a:solidFill>
                  <a:schemeClr val="tx1"/>
                </a:solidFill>
              </a:rPr>
              <a:t>CABG</a:t>
            </a:r>
            <a:r>
              <a:rPr lang="zh-CN" altLang="en-US" b="0" dirty="0">
                <a:solidFill>
                  <a:schemeClr val="tx1"/>
                </a:solidFill>
              </a:rPr>
              <a:t>术后、瓣膜置换或成形术后、大血管疾病术后、心律失常、射频消融术后或起搏器置入术后、慢性心力衰竭等心血管疾病的心脏康复治疗，以及合并心功能不全、肾功能不全、脑血管病等多种复杂疾病的诊治。</a:t>
            </a:r>
            <a:endParaRPr lang="en-US" altLang="zh-CN" b="0" dirty="0">
              <a:solidFill>
                <a:schemeClr val="tx1"/>
              </a:solidFill>
            </a:endParaRPr>
          </a:p>
        </p:txBody>
      </p:sp>
      <p:sp>
        <p:nvSpPr>
          <p:cNvPr id="4" name="灯片编号占位符 6"/>
          <p:cNvSpPr>
            <a:spLocks noGrp="1"/>
          </p:cNvSpPr>
          <p:nvPr>
            <p:ph type="sldNum" sz="quarter" idx="12"/>
          </p:nvPr>
        </p:nvSpPr>
        <p:spPr>
          <a:xfrm>
            <a:off x="11500485" y="6407785"/>
            <a:ext cx="424815" cy="365125"/>
          </a:xfrm>
        </p:spPr>
        <p:txBody>
          <a:bodyPr/>
          <a:lstStyle/>
          <a:p>
            <a:fld id="{2F3C19C3-D2C1-4A1B-81E7-E81BA22DE639}" type="slidenum">
              <a:rPr lang="zh-CN" altLang="en-US" sz="1800" b="1" smtClean="0">
                <a:solidFill>
                  <a:srgbClr val="194063"/>
                </a:solidFill>
              </a:rPr>
              <a:t>2</a:t>
            </a:fld>
            <a:endParaRPr lang="zh-CN" altLang="en-US" sz="1800" b="1">
              <a:solidFill>
                <a:srgbClr val="194063"/>
              </a:solidFill>
            </a:endParaRPr>
          </a:p>
        </p:txBody>
      </p:sp>
      <p:pic>
        <p:nvPicPr>
          <p:cNvPr id="3" name="图片 2">
            <a:extLst>
              <a:ext uri="{FF2B5EF4-FFF2-40B4-BE49-F238E27FC236}">
                <a16:creationId xmlns:a16="http://schemas.microsoft.com/office/drawing/2014/main" id="{D2337AB1-0D86-F54A-5FE3-5EF40EB30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pic>
        <p:nvPicPr>
          <p:cNvPr id="11" name="图片 10">
            <a:extLst>
              <a:ext uri="{FF2B5EF4-FFF2-40B4-BE49-F238E27FC236}">
                <a16:creationId xmlns:a16="http://schemas.microsoft.com/office/drawing/2014/main" id="{9A247FB3-11DC-3441-8213-838C2DC820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860" y="4136314"/>
            <a:ext cx="2574141" cy="1837390"/>
          </a:xfrm>
          <a:prstGeom prst="rect">
            <a:avLst/>
          </a:prstGeom>
        </p:spPr>
      </p:pic>
      <p:pic>
        <p:nvPicPr>
          <p:cNvPr id="12" name="图片 11">
            <a:extLst>
              <a:ext uri="{FF2B5EF4-FFF2-40B4-BE49-F238E27FC236}">
                <a16:creationId xmlns:a16="http://schemas.microsoft.com/office/drawing/2014/main" id="{21DAE88A-D23A-7C48-9A93-42367CA9B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6763" y="4147895"/>
            <a:ext cx="2306219" cy="1853203"/>
          </a:xfrm>
          <a:prstGeom prst="rect">
            <a:avLst/>
          </a:prstGeom>
        </p:spPr>
      </p:pic>
      <p:pic>
        <p:nvPicPr>
          <p:cNvPr id="14" name="图片 13">
            <a:extLst>
              <a:ext uri="{FF2B5EF4-FFF2-40B4-BE49-F238E27FC236}">
                <a16:creationId xmlns:a16="http://schemas.microsoft.com/office/drawing/2014/main" id="{F6E56CAF-19BD-4041-97CA-85BEDB0002BC}"/>
              </a:ext>
            </a:extLst>
          </p:cNvPr>
          <p:cNvPicPr>
            <a:picLocks noChangeAspect="1"/>
          </p:cNvPicPr>
          <p:nvPr/>
        </p:nvPicPr>
        <p:blipFill>
          <a:blip r:embed="rId7"/>
          <a:stretch>
            <a:fillRect/>
          </a:stretch>
        </p:blipFill>
        <p:spPr>
          <a:xfrm>
            <a:off x="5308745" y="4121995"/>
            <a:ext cx="2306218" cy="1867522"/>
          </a:xfrm>
          <a:prstGeom prst="rect">
            <a:avLst/>
          </a:prstGeom>
          <a:ln>
            <a:noFill/>
          </a:ln>
          <a:effectLst>
            <a:outerShdw blurRad="292100" dist="139700" dir="2700000" algn="tl" rotWithShape="0">
              <a:srgbClr val="333333">
                <a:alpha val="65000"/>
              </a:srgbClr>
            </a:outerShdw>
          </a:effectLst>
        </p:spPr>
      </p:pic>
      <p:pic>
        <p:nvPicPr>
          <p:cNvPr id="5" name="图片 4" descr="墙上的海报&#10;&#10;描述已自动生成">
            <a:extLst>
              <a:ext uri="{FF2B5EF4-FFF2-40B4-BE49-F238E27FC236}">
                <a16:creationId xmlns:a16="http://schemas.microsoft.com/office/drawing/2014/main" id="{6D129254-408B-EE4D-9F9D-0EFC2DB8900F}"/>
              </a:ext>
            </a:extLst>
          </p:cNvPr>
          <p:cNvPicPr>
            <a:picLocks noChangeAspect="1"/>
          </p:cNvPicPr>
          <p:nvPr/>
        </p:nvPicPr>
        <p:blipFill rotWithShape="1">
          <a:blip r:embed="rId8">
            <a:extLst>
              <a:ext uri="{28A0092B-C50C-407E-A947-70E740481C1C}">
                <a14:useLocalDpi xmlns:a14="http://schemas.microsoft.com/office/drawing/2010/main" val="0"/>
              </a:ext>
            </a:extLst>
          </a:blip>
          <a:srcRect l="25054" t="44577" r="31153" b="16816"/>
          <a:stretch/>
        </p:blipFill>
        <p:spPr>
          <a:xfrm>
            <a:off x="7820025" y="3657600"/>
            <a:ext cx="4051947" cy="28359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7"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48878" name="文本框 4"/>
          <p:cNvSpPr txBox="1">
            <a:spLocks noChangeArrowheads="1"/>
          </p:cNvSpPr>
          <p:nvPr/>
        </p:nvSpPr>
        <p:spPr bwMode="auto">
          <a:xfrm>
            <a:off x="276860" y="364490"/>
            <a:ext cx="7563791" cy="53553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buNone/>
            </a:pPr>
            <a:r>
              <a:rPr lang="zh-CN" altLang="en-US" sz="3200" b="1" dirty="0">
                <a:solidFill>
                  <a:srgbClr val="002060"/>
                </a:solidFill>
                <a:latin typeface="微软雅黑" panose="020B0503020204020204" pitchFamily="34" charset="-122"/>
                <a:ea typeface="微软雅黑" panose="020B0503020204020204" pitchFamily="34" charset="-122"/>
              </a:rPr>
              <a:t>科室概况</a:t>
            </a:r>
            <a:r>
              <a:rPr lang="en-US" altLang="zh-CN" sz="3200" b="1" dirty="0">
                <a:solidFill>
                  <a:srgbClr val="002060"/>
                </a:solidFill>
                <a:latin typeface="微软雅黑" panose="020B0503020204020204" pitchFamily="34" charset="-122"/>
                <a:ea typeface="微软雅黑" panose="020B0503020204020204" pitchFamily="34" charset="-122"/>
              </a:rPr>
              <a:t>—</a:t>
            </a:r>
            <a:r>
              <a:rPr lang="zh-CN" altLang="en-US" sz="3200" b="1" dirty="0">
                <a:solidFill>
                  <a:srgbClr val="002060"/>
                </a:solidFill>
                <a:latin typeface="微软雅黑" panose="020B0503020204020204" pitchFamily="34" charset="-122"/>
                <a:ea typeface="微软雅黑" panose="020B0503020204020204" pitchFamily="34" charset="-122"/>
              </a:rPr>
              <a:t>科研</a:t>
            </a:r>
          </a:p>
        </p:txBody>
      </p:sp>
      <p:cxnSp>
        <p:nvCxnSpPr>
          <p:cNvPr id="3145805" name="直接连接符 95"/>
          <p:cNvCxnSpPr/>
          <p:nvPr/>
        </p:nvCxnSpPr>
        <p:spPr>
          <a:xfrm>
            <a:off x="-1905"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pic>
        <p:nvPicPr>
          <p:cNvPr id="2097177" name="图片 96"/>
          <p:cNvPicPr>
            <a:picLocks noChangeAspect="1"/>
          </p:cNvPicPr>
          <p:nvPr/>
        </p:nvPicPr>
        <p:blipFill>
          <a:blip r:embed="rId3" cstate="print">
            <a:duotone>
              <a:prstClr val="black"/>
              <a:schemeClr val="accent5">
                <a:tint val="45000"/>
                <a:satMod val="400000"/>
              </a:schemeClr>
            </a:duotone>
          </a:blip>
          <a:stretch>
            <a:fillRect/>
          </a:stretch>
        </p:blipFill>
        <p:spPr>
          <a:xfrm>
            <a:off x="10926415" y="125036"/>
            <a:ext cx="989017" cy="732849"/>
          </a:xfrm>
          <a:prstGeom prst="rect">
            <a:avLst/>
          </a:prstGeom>
        </p:spPr>
      </p:pic>
      <p:sp>
        <p:nvSpPr>
          <p:cNvPr id="3" name="灯片编号占位符 6"/>
          <p:cNvSpPr txBox="1"/>
          <p:nvPr/>
        </p:nvSpPr>
        <p:spPr>
          <a:xfrm>
            <a:off x="11500485" y="6407785"/>
            <a:ext cx="42481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3C19C3-D2C1-4A1B-81E7-E81BA22DE639}" type="slidenum">
              <a:rPr lang="zh-CN" altLang="en-US" sz="1800" b="1" smtClean="0">
                <a:solidFill>
                  <a:srgbClr val="194063"/>
                </a:solidFill>
              </a:rPr>
              <a:t>3</a:t>
            </a:fld>
            <a:endParaRPr lang="zh-CN" altLang="en-US" sz="1800" b="1">
              <a:solidFill>
                <a:srgbClr val="194063"/>
              </a:solidFill>
            </a:endParaRPr>
          </a:p>
        </p:txBody>
      </p:sp>
      <p:pic>
        <p:nvPicPr>
          <p:cNvPr id="4" name="图片 3">
            <a:extLst>
              <a:ext uri="{FF2B5EF4-FFF2-40B4-BE49-F238E27FC236}">
                <a16:creationId xmlns:a16="http://schemas.microsoft.com/office/drawing/2014/main" id="{EE4B6875-13FA-9255-66E4-F12053B89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sp>
        <p:nvSpPr>
          <p:cNvPr id="6" name="内容占位符 5">
            <a:extLst>
              <a:ext uri="{FF2B5EF4-FFF2-40B4-BE49-F238E27FC236}">
                <a16:creationId xmlns:a16="http://schemas.microsoft.com/office/drawing/2014/main" id="{A2557459-4C31-9240-B085-2B54E3EAB90A}"/>
              </a:ext>
            </a:extLst>
          </p:cNvPr>
          <p:cNvSpPr>
            <a:spLocks noGrp="1"/>
          </p:cNvSpPr>
          <p:nvPr>
            <p:ph idx="1"/>
          </p:nvPr>
        </p:nvSpPr>
        <p:spPr>
          <a:xfrm>
            <a:off x="709683" y="1467298"/>
            <a:ext cx="10534934" cy="4940487"/>
          </a:xfrm>
        </p:spPr>
        <p:txBody>
          <a:bodyPr>
            <a:normAutofit fontScale="92500" lnSpcReduction="10000"/>
          </a:bodyPr>
          <a:lstStyle/>
          <a:p>
            <a:pPr marL="0" indent="0">
              <a:buNone/>
            </a:pPr>
            <a:r>
              <a:rPr lang="zh-CN" altLang="en-US" sz="2400" b="1" dirty="0">
                <a:latin typeface="Microsoft YaHei" panose="020B0503020204020204" pitchFamily="34" charset="-122"/>
                <a:ea typeface="Microsoft YaHei" panose="020B0503020204020204" pitchFamily="34" charset="-122"/>
              </a:rPr>
              <a:t>发表论文</a:t>
            </a:r>
          </a:p>
          <a:p>
            <a:r>
              <a:rPr lang="en-US" altLang="zh-CN" sz="2000" dirty="0">
                <a:latin typeface="Microsoft YaHei" panose="020B0503020204020204" pitchFamily="34" charset="-122"/>
                <a:ea typeface="Microsoft YaHei" panose="020B0503020204020204" pitchFamily="34" charset="-122"/>
              </a:rPr>
              <a:t>Effects of different rehabilitation modality on cardiopulmonary function in patients with acute coronary syndrome after revascularization.  </a:t>
            </a:r>
          </a:p>
          <a:p>
            <a:r>
              <a:rPr lang="en-US" altLang="zh-CN" sz="2000" dirty="0">
                <a:latin typeface="Microsoft YaHei" panose="020B0503020204020204" pitchFamily="34" charset="-122"/>
                <a:ea typeface="Microsoft YaHei" panose="020B0503020204020204" pitchFamily="34" charset="-122"/>
              </a:rPr>
              <a:t>In-hospital direct costs for thromboembolism and bleeding in  Chinese patients with atrial fibrillation</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in-hospital.</a:t>
            </a:r>
          </a:p>
          <a:p>
            <a:r>
              <a:rPr lang="en-US" altLang="zh-CN" sz="2000" dirty="0">
                <a:latin typeface="Microsoft YaHei" panose="020B0503020204020204" pitchFamily="34" charset="-122"/>
                <a:ea typeface="Microsoft YaHei" panose="020B0503020204020204" pitchFamily="34" charset="-122"/>
              </a:rPr>
              <a:t>A phase 3 double-blind randomized (CONSORT-compliant) study of </a:t>
            </a:r>
            <a:r>
              <a:rPr lang="en-US" altLang="zh-CN" sz="2000" dirty="0" err="1">
                <a:latin typeface="Microsoft YaHei" panose="020B0503020204020204" pitchFamily="34" charset="-122"/>
                <a:ea typeface="Microsoft YaHei" panose="020B0503020204020204" pitchFamily="34" charset="-122"/>
              </a:rPr>
              <a:t>azilsartan</a:t>
            </a:r>
            <a:r>
              <a:rPr lang="en-US" altLang="zh-CN" sz="2000" dirty="0">
                <a:latin typeface="Microsoft YaHei" panose="020B0503020204020204" pitchFamily="34" charset="-122"/>
                <a:ea typeface="Microsoft YaHei" panose="020B0503020204020204" pitchFamily="34" charset="-122"/>
              </a:rPr>
              <a:t> </a:t>
            </a:r>
            <a:r>
              <a:rPr lang="en-US" altLang="zh-CN" sz="2000" dirty="0" err="1">
                <a:latin typeface="Microsoft YaHei" panose="020B0503020204020204" pitchFamily="34" charset="-122"/>
                <a:ea typeface="Microsoft YaHei" panose="020B0503020204020204" pitchFamily="34" charset="-122"/>
              </a:rPr>
              <a:t>medoxomil</a:t>
            </a:r>
            <a:r>
              <a:rPr lang="en-US" altLang="zh-CN" sz="2000" dirty="0">
                <a:latin typeface="Microsoft YaHei" panose="020B0503020204020204" pitchFamily="34" charset="-122"/>
                <a:ea typeface="Microsoft YaHei" panose="020B0503020204020204" pitchFamily="34" charset="-122"/>
              </a:rPr>
              <a:t> compared to valsartan in Chinese patients with  essential hypertension.</a:t>
            </a:r>
          </a:p>
          <a:p>
            <a:r>
              <a:rPr lang="zh-CN" altLang="en-US" sz="2000" dirty="0">
                <a:latin typeface="Microsoft YaHei" panose="020B0503020204020204" pitchFamily="34" charset="-122"/>
                <a:ea typeface="Microsoft YaHei" panose="020B0503020204020204" pitchFamily="34" charset="-122"/>
              </a:rPr>
              <a:t>心房颤动症状严重程度与患者及家属发生抑郁的相关性研究</a:t>
            </a:r>
            <a:r>
              <a:rPr lang="en-US" altLang="zh-CN" sz="2000" dirty="0">
                <a:latin typeface="Microsoft YaHei" panose="020B0503020204020204" pitchFamily="34" charset="-122"/>
                <a:ea typeface="Microsoft YaHei" panose="020B0503020204020204" pitchFamily="34" charset="-122"/>
              </a:rPr>
              <a:t>.</a:t>
            </a:r>
          </a:p>
          <a:p>
            <a:r>
              <a:rPr lang="zh-CN" altLang="en-US" sz="2000" dirty="0">
                <a:latin typeface="Microsoft YaHei" panose="020B0503020204020204" pitchFamily="34" charset="-122"/>
                <a:ea typeface="Microsoft YaHei" panose="020B0503020204020204" pitchFamily="34" charset="-122"/>
              </a:rPr>
              <a:t>心理健康状况变化与精神障碍患者心房颤动导管消融术后复发的相关性分析</a:t>
            </a:r>
            <a:r>
              <a:rPr lang="en-US" altLang="zh-CN" sz="2000" dirty="0">
                <a:latin typeface="Microsoft YaHei" panose="020B0503020204020204" pitchFamily="34" charset="-122"/>
                <a:ea typeface="Microsoft YaHei" panose="020B0503020204020204" pitchFamily="34" charset="-122"/>
              </a:rPr>
              <a:t>.</a:t>
            </a:r>
          </a:p>
          <a:p>
            <a:r>
              <a:rPr lang="zh-CN" altLang="en-US" sz="2000" dirty="0">
                <a:latin typeface="Microsoft YaHei" panose="020B0503020204020204" pitchFamily="34" charset="-122"/>
                <a:ea typeface="Microsoft YaHei" panose="020B0503020204020204" pitchFamily="34" charset="-122"/>
              </a:rPr>
              <a:t>贴式可穿戴动态心电记录分析系统对心律失常检测的有效性和安全性研究</a:t>
            </a:r>
            <a:r>
              <a:rPr lang="en-US" altLang="zh-CN" sz="2000" dirty="0">
                <a:latin typeface="Microsoft YaHei" panose="020B0503020204020204" pitchFamily="34" charset="-122"/>
                <a:ea typeface="Microsoft YaHei" panose="020B0503020204020204" pitchFamily="34" charset="-122"/>
              </a:rPr>
              <a:t>.</a:t>
            </a:r>
          </a:p>
          <a:p>
            <a:pPr marL="0" indent="0">
              <a:buNone/>
            </a:pPr>
            <a:r>
              <a:rPr lang="zh-CN" altLang="en-US" sz="2400" b="1" dirty="0">
                <a:latin typeface="Microsoft YaHei" panose="020B0503020204020204" pitchFamily="34" charset="-122"/>
                <a:ea typeface="Microsoft YaHei" panose="020B0503020204020204" pitchFamily="34" charset="-122"/>
              </a:rPr>
              <a:t>承担课题项目</a:t>
            </a:r>
          </a:p>
          <a:p>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基于体质辨识的冠脉搭桥术后老年患者中医药一体化整体康复模式的探索研究</a:t>
            </a:r>
            <a:r>
              <a:rPr lang="en-US" altLang="zh-CN" sz="2000" dirty="0">
                <a:latin typeface="Microsoft YaHei" panose="020B0503020204020204" pitchFamily="34" charset="-122"/>
                <a:ea typeface="Microsoft YaHei" panose="020B0503020204020204" pitchFamily="34" charset="-122"/>
              </a:rPr>
              <a:t>》</a:t>
            </a:r>
          </a:p>
          <a:p>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冠脉血运重建术后老年患者中医规范化社区康复路径的探索研究</a:t>
            </a:r>
            <a:r>
              <a:rPr lang="en-US" altLang="zh-CN" sz="2000" dirty="0">
                <a:latin typeface="Microsoft YaHei" panose="020B0503020204020204" pitchFamily="34" charset="-122"/>
                <a:ea typeface="Microsoft YaHei" panose="020B0503020204020204" pitchFamily="34" charset="-122"/>
              </a:rPr>
              <a:t>》</a:t>
            </a:r>
            <a:endParaRPr lang="zh-CN" altLang="en-US" sz="2000" dirty="0">
              <a:latin typeface="Microsoft YaHei" panose="020B0503020204020204" pitchFamily="34" charset="-122"/>
              <a:ea typeface="Microsoft YaHei" panose="020B0503020204020204" pitchFamily="34" charset="-122"/>
            </a:endParaRPr>
          </a:p>
          <a:p>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气虚血瘀型冠心病老年患者中医运动康复规范路径的探索研究</a:t>
            </a:r>
            <a:r>
              <a:rPr lang="en-US" altLang="zh-CN" sz="2000" dirty="0">
                <a:latin typeface="Microsoft YaHei" panose="020B0503020204020204" pitchFamily="34" charset="-122"/>
                <a:ea typeface="Microsoft YaHei" panose="020B0503020204020204" pitchFamily="34" charset="-122"/>
              </a:rPr>
              <a:t>》</a:t>
            </a:r>
            <a:endParaRPr lang="zh-CN" altLang="en-US" sz="200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7"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48878" name="文本框 4"/>
          <p:cNvSpPr txBox="1">
            <a:spLocks noChangeArrowheads="1"/>
          </p:cNvSpPr>
          <p:nvPr/>
        </p:nvSpPr>
        <p:spPr bwMode="auto">
          <a:xfrm>
            <a:off x="276860" y="364490"/>
            <a:ext cx="7563791"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pPr>
            <a:r>
              <a:rPr lang="zh-CN" altLang="en-US" sz="3200" b="1" dirty="0">
                <a:solidFill>
                  <a:srgbClr val="002060"/>
                </a:solidFill>
                <a:latin typeface="微软雅黑" panose="020B0503020204020204" charset="-122"/>
                <a:ea typeface="微软雅黑" panose="020B0503020204020204" charset="-122"/>
                <a:cs typeface="+mn-ea"/>
                <a:sym typeface="+mn-lt"/>
              </a:rPr>
              <a:t>主要研究者承担课题</a:t>
            </a:r>
            <a:endParaRPr kumimoji="0" lang="zh-CN" sz="3200" b="1" i="0" u="none" strike="noStrike" kern="1200" cap="none" spc="0" normalizeH="0" baseline="0" noProof="0" dirty="0">
              <a:ln>
                <a:noFill/>
              </a:ln>
              <a:solidFill>
                <a:srgbClr val="002060"/>
              </a:solidFill>
              <a:effectLst/>
              <a:highlight>
                <a:srgbClr val="FFFF00"/>
              </a:highlight>
              <a:uLnTx/>
              <a:uFillTx/>
              <a:latin typeface="微软雅黑" panose="020B0503020204020204" charset="-122"/>
              <a:ea typeface="微软雅黑" panose="020B0503020204020204" charset="-122"/>
              <a:cs typeface="+mn-ea"/>
              <a:sym typeface="+mn-lt"/>
            </a:endParaRPr>
          </a:p>
        </p:txBody>
      </p:sp>
      <p:cxnSp>
        <p:nvCxnSpPr>
          <p:cNvPr id="3145805" name="直接连接符 95"/>
          <p:cNvCxnSpPr/>
          <p:nvPr/>
        </p:nvCxnSpPr>
        <p:spPr>
          <a:xfrm>
            <a:off x="-1905"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pic>
        <p:nvPicPr>
          <p:cNvPr id="2097177" name="图片 96"/>
          <p:cNvPicPr>
            <a:picLocks noChangeAspect="1"/>
          </p:cNvPicPr>
          <p:nvPr/>
        </p:nvPicPr>
        <p:blipFill>
          <a:blip r:embed="rId3" cstate="print">
            <a:duotone>
              <a:prstClr val="black"/>
              <a:schemeClr val="accent5">
                <a:tint val="45000"/>
                <a:satMod val="400000"/>
              </a:schemeClr>
            </a:duotone>
          </a:blip>
          <a:stretch>
            <a:fillRect/>
          </a:stretch>
        </p:blipFill>
        <p:spPr>
          <a:xfrm>
            <a:off x="10926415" y="125036"/>
            <a:ext cx="989017" cy="732849"/>
          </a:xfrm>
          <a:prstGeom prst="rect">
            <a:avLst/>
          </a:prstGeom>
        </p:spPr>
      </p:pic>
      <p:sp>
        <p:nvSpPr>
          <p:cNvPr id="3" name="灯片编号占位符 6"/>
          <p:cNvSpPr txBox="1"/>
          <p:nvPr/>
        </p:nvSpPr>
        <p:spPr>
          <a:xfrm>
            <a:off x="11500485" y="6407785"/>
            <a:ext cx="42481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3C19C3-D2C1-4A1B-81E7-E81BA22DE639}" type="slidenum">
              <a:rPr lang="zh-CN" altLang="en-US" sz="1800" b="1" smtClean="0">
                <a:solidFill>
                  <a:srgbClr val="194063"/>
                </a:solidFill>
              </a:rPr>
              <a:t>4</a:t>
            </a:fld>
            <a:endParaRPr lang="zh-CN" altLang="en-US" sz="1800" b="1">
              <a:solidFill>
                <a:srgbClr val="194063"/>
              </a:solidFill>
            </a:endParaRPr>
          </a:p>
        </p:txBody>
      </p:sp>
      <p:pic>
        <p:nvPicPr>
          <p:cNvPr id="4" name="图片 3">
            <a:extLst>
              <a:ext uri="{FF2B5EF4-FFF2-40B4-BE49-F238E27FC236}">
                <a16:creationId xmlns:a16="http://schemas.microsoft.com/office/drawing/2014/main" id="{EE4B6875-13FA-9255-66E4-F12053B89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sp>
        <p:nvSpPr>
          <p:cNvPr id="6" name="内容占位符 5">
            <a:extLst>
              <a:ext uri="{FF2B5EF4-FFF2-40B4-BE49-F238E27FC236}">
                <a16:creationId xmlns:a16="http://schemas.microsoft.com/office/drawing/2014/main" id="{A2557459-4C31-9240-B085-2B54E3EAB90A}"/>
              </a:ext>
            </a:extLst>
          </p:cNvPr>
          <p:cNvSpPr>
            <a:spLocks noGrp="1"/>
          </p:cNvSpPr>
          <p:nvPr>
            <p:ph idx="1"/>
          </p:nvPr>
        </p:nvSpPr>
        <p:spPr>
          <a:xfrm>
            <a:off x="709683" y="1467298"/>
            <a:ext cx="10534934" cy="4940487"/>
          </a:xfrm>
        </p:spPr>
        <p:txBody>
          <a:bodyPr>
            <a:normAutofit/>
          </a:bodyPr>
          <a:lstStyle/>
          <a:p>
            <a:pPr marL="0" indent="0">
              <a:buNone/>
            </a:pPr>
            <a:r>
              <a:rPr lang="zh-CN" altLang="en-US" sz="2400" b="1" dirty="0">
                <a:latin typeface="Microsoft YaHei" panose="020B0503020204020204" pitchFamily="34" charset="-122"/>
                <a:ea typeface="Microsoft YaHei" panose="020B0503020204020204" pitchFamily="34" charset="-122"/>
              </a:rPr>
              <a:t>药物临床试验</a:t>
            </a:r>
            <a:endParaRPr lang="en-US" altLang="zh-CN" sz="2400" b="1" dirty="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在接受两种或两种以上药物治疗且未受控制的亚洲高血压受试者中评估</a:t>
            </a:r>
            <a:r>
              <a:rPr lang="en-US" altLang="zh-CN" sz="2000" dirty="0" err="1">
                <a:latin typeface="Microsoft YaHei" panose="020B0503020204020204" pitchFamily="34" charset="-122"/>
                <a:ea typeface="Microsoft YaHei" panose="020B0503020204020204" pitchFamily="34" charset="-122"/>
              </a:rPr>
              <a:t>Baxdrostat</a:t>
            </a:r>
            <a:r>
              <a:rPr lang="zh-CN" altLang="en-US" sz="2000" dirty="0">
                <a:latin typeface="Microsoft YaHei" panose="020B0503020204020204" pitchFamily="34" charset="-122"/>
                <a:ea typeface="Microsoft YaHei" panose="020B0503020204020204" pitchFamily="34" charset="-122"/>
              </a:rPr>
              <a:t>有效性和安全性的双盲、随机、安慰剂对照、多中心研究</a:t>
            </a:r>
            <a:endParaRPr lang="en-US" altLang="zh-CN" sz="2000" dirty="0">
              <a:latin typeface="Microsoft YaHei" panose="020B0503020204020204" pitchFamily="34" charset="-122"/>
              <a:ea typeface="Microsoft YaHei" panose="020B0503020204020204" pitchFamily="34" charset="-122"/>
            </a:endParaRPr>
          </a:p>
          <a:p>
            <a:endParaRPr lang="en-US" altLang="zh-CN" sz="2000" dirty="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sym typeface="+mn-ea"/>
              </a:rPr>
              <a:t>在房颤受试者中评价因子</a:t>
            </a:r>
            <a:r>
              <a:rPr lang="en-US" altLang="zh-CN" sz="2000" dirty="0" err="1">
                <a:latin typeface="Microsoft YaHei" panose="020B0503020204020204" pitchFamily="34" charset="-122"/>
                <a:ea typeface="Microsoft YaHei" panose="020B0503020204020204" pitchFamily="34" charset="-122"/>
                <a:sym typeface="+mn-ea"/>
              </a:rPr>
              <a:t>XIa</a:t>
            </a:r>
            <a:r>
              <a:rPr lang="zh-CN" altLang="en-US" sz="2000" dirty="0">
                <a:latin typeface="Microsoft YaHei" panose="020B0503020204020204" pitchFamily="34" charset="-122"/>
                <a:ea typeface="Microsoft YaHei" panose="020B0503020204020204" pitchFamily="34" charset="-122"/>
                <a:sym typeface="+mn-ea"/>
              </a:rPr>
              <a:t>口服抑制剂</a:t>
            </a:r>
            <a:r>
              <a:rPr lang="en-US" altLang="zh-CN" sz="2000" dirty="0" err="1">
                <a:latin typeface="Microsoft YaHei" panose="020B0503020204020204" pitchFamily="34" charset="-122"/>
                <a:ea typeface="Microsoft YaHei" panose="020B0503020204020204" pitchFamily="34" charset="-122"/>
                <a:sym typeface="+mn-ea"/>
              </a:rPr>
              <a:t>Milvecxian</a:t>
            </a:r>
            <a:r>
              <a:rPr lang="zh-CN" altLang="en-US" sz="2000" dirty="0">
                <a:latin typeface="Microsoft YaHei" panose="020B0503020204020204" pitchFamily="34" charset="-122"/>
                <a:ea typeface="Microsoft YaHei" panose="020B0503020204020204" pitchFamily="34" charset="-122"/>
                <a:sym typeface="+mn-ea"/>
              </a:rPr>
              <a:t>与阿派沙班相比的疗效和安全性的</a:t>
            </a:r>
            <a:r>
              <a:rPr lang="en-US" altLang="zh-CN" sz="2000" dirty="0">
                <a:latin typeface="Microsoft YaHei" panose="020B0503020204020204" pitchFamily="34" charset="-122"/>
                <a:ea typeface="Microsoft YaHei" panose="020B0503020204020204" pitchFamily="34" charset="-122"/>
                <a:sym typeface="+mn-ea"/>
              </a:rPr>
              <a:t>3</a:t>
            </a:r>
            <a:r>
              <a:rPr lang="zh-CN" altLang="en-US" sz="2000" dirty="0">
                <a:latin typeface="Microsoft YaHei" panose="020B0503020204020204" pitchFamily="34" charset="-122"/>
                <a:ea typeface="Microsoft YaHei" panose="020B0503020204020204" pitchFamily="34" charset="-122"/>
                <a:sym typeface="+mn-ea"/>
              </a:rPr>
              <a:t>期、随机、双盲、双模拟、平行组、阳性对照研究</a:t>
            </a:r>
            <a:endParaRPr lang="en-US" altLang="zh-CN" sz="2000" dirty="0">
              <a:latin typeface="Microsoft YaHei" panose="020B0503020204020204" pitchFamily="34" charset="-122"/>
              <a:ea typeface="Microsoft YaHei" panose="020B0503020204020204" pitchFamily="34" charset="-122"/>
              <a:sym typeface="+mn-ea"/>
            </a:endParaRPr>
          </a:p>
          <a:p>
            <a:endParaRPr lang="zh-CN" altLang="en-US" sz="2000" dirty="0">
              <a:latin typeface="Microsoft YaHei" panose="020B0503020204020204" pitchFamily="34" charset="-122"/>
              <a:ea typeface="Microsoft YaHei" panose="020B0503020204020204" pitchFamily="34" charset="-122"/>
            </a:endParaRPr>
          </a:p>
          <a:p>
            <a:r>
              <a:rPr lang="zh-CN" altLang="en-US" sz="2000" dirty="0">
                <a:latin typeface="Microsoft YaHei" panose="020B0503020204020204" pitchFamily="34" charset="-122"/>
                <a:ea typeface="Microsoft YaHei" panose="020B0503020204020204" pitchFamily="34" charset="-122"/>
              </a:rPr>
              <a:t>评价房颤患者多次皮下注射SHR-2004注射液的安全和耐受性、药代动力学、药效动力学的1b期研究</a:t>
            </a:r>
            <a:endParaRPr lang="en-US" altLang="zh-CN" sz="2000" dirty="0">
              <a:latin typeface="Microsoft YaHei" panose="020B0503020204020204" pitchFamily="34" charset="-122"/>
              <a:ea typeface="Microsoft YaHei" panose="020B0503020204020204" pitchFamily="34" charset="-122"/>
            </a:endParaRPr>
          </a:p>
          <a:p>
            <a:endParaRPr lang="en-US" altLang="zh-CN" sz="2000" dirty="0">
              <a:latin typeface="Microsoft YaHei" panose="020B0503020204020204" pitchFamily="34" charset="-122"/>
              <a:ea typeface="Microsoft YaHei" panose="020B0503020204020204" pitchFamily="34" charset="-122"/>
            </a:endParaRPr>
          </a:p>
          <a:p>
            <a:endParaRPr lang="en-US" altLang="zh-CN" sz="1600" b="1" dirty="0">
              <a:solidFill>
                <a:schemeClr val="accent1">
                  <a:lumMod val="75000"/>
                </a:schemeClr>
              </a:solidFill>
              <a:latin typeface="+mn-ea"/>
            </a:endParaRPr>
          </a:p>
          <a:p>
            <a:endParaRPr lang="zh-CN" altLang="en-US" sz="1600" dirty="0"/>
          </a:p>
        </p:txBody>
      </p:sp>
    </p:spTree>
    <p:extLst>
      <p:ext uri="{BB962C8B-B14F-4D97-AF65-F5344CB8AC3E}">
        <p14:creationId xmlns:p14="http://schemas.microsoft.com/office/powerpoint/2010/main" val="23728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0"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pic>
        <p:nvPicPr>
          <p:cNvPr id="2097179" name="图片 96"/>
          <p:cNvPicPr>
            <a:picLocks noChangeAspect="1"/>
          </p:cNvPicPr>
          <p:nvPr/>
        </p:nvPicPr>
        <p:blipFill>
          <a:blip r:embed="rId14" cstate="print">
            <a:duotone>
              <a:prstClr val="black"/>
              <a:schemeClr val="accent5">
                <a:tint val="45000"/>
                <a:satMod val="400000"/>
              </a:schemeClr>
            </a:duotone>
          </a:blip>
          <a:stretch>
            <a:fillRect/>
          </a:stretch>
        </p:blipFill>
        <p:spPr>
          <a:xfrm>
            <a:off x="10836880" y="187901"/>
            <a:ext cx="989017" cy="732849"/>
          </a:xfrm>
          <a:prstGeom prst="rect">
            <a:avLst/>
          </a:prstGeom>
        </p:spPr>
      </p:pic>
      <p:cxnSp>
        <p:nvCxnSpPr>
          <p:cNvPr id="3" name="直接连接符 95"/>
          <p:cNvCxnSpPr/>
          <p:nvPr/>
        </p:nvCxnSpPr>
        <p:spPr>
          <a:xfrm>
            <a:off x="264160"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1"/>
            </p:custDataLst>
          </p:nvPr>
        </p:nvSpPr>
        <p:spPr>
          <a:xfrm>
            <a:off x="1468095" y="3394024"/>
            <a:ext cx="877163"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lang="zh-CN" altLang="en-US" b="1" dirty="0">
                <a:latin typeface="微软雅黑" panose="020B0503020204020204" charset="-122"/>
                <a:ea typeface="微软雅黑" panose="020B0503020204020204" charset="-122"/>
              </a:rPr>
              <a:t>刘文娴</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5" name="灯片编号占位符 6"/>
          <p:cNvSpPr>
            <a:spLocks noGrp="1"/>
          </p:cNvSpPr>
          <p:nvPr>
            <p:ph type="sldNum" sz="quarter" idx="12"/>
          </p:nvPr>
        </p:nvSpPr>
        <p:spPr>
          <a:xfrm>
            <a:off x="11401082" y="6391521"/>
            <a:ext cx="424815" cy="365125"/>
          </a:xfrm>
        </p:spPr>
        <p:txBody>
          <a:bodyPr/>
          <a:lstStyle/>
          <a:p>
            <a:fld id="{2F3C19C3-D2C1-4A1B-81E7-E81BA22DE639}" type="slidenum">
              <a:rPr lang="zh-CN" altLang="en-US" sz="1800" b="1" smtClean="0">
                <a:solidFill>
                  <a:srgbClr val="194063"/>
                </a:solidFill>
              </a:rPr>
              <a:t>5</a:t>
            </a:fld>
            <a:endParaRPr lang="zh-CN" altLang="en-US" sz="1800" b="1">
              <a:solidFill>
                <a:srgbClr val="194063"/>
              </a:solidFill>
            </a:endParaRPr>
          </a:p>
        </p:txBody>
      </p:sp>
      <p:sp>
        <p:nvSpPr>
          <p:cNvPr id="11" name="文本框 4"/>
          <p:cNvSpPr txBox="1">
            <a:spLocks noChangeArrowheads="1"/>
          </p:cNvSpPr>
          <p:nvPr>
            <p:custDataLst>
              <p:tags r:id="rId2"/>
            </p:custDataLst>
          </p:nvPr>
        </p:nvSpPr>
        <p:spPr bwMode="auto">
          <a:xfrm>
            <a:off x="307340" y="262890"/>
            <a:ext cx="9654540" cy="58356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ea"/>
              </a:rPr>
              <a:t>科室</a:t>
            </a:r>
            <a:r>
              <a:rPr lang="en-US" altLang="zh-CN" sz="3200" b="1" dirty="0">
                <a:solidFill>
                  <a:srgbClr val="002060"/>
                </a:solidFill>
                <a:latin typeface="微软雅黑" panose="020B0503020204020204" charset="-122"/>
                <a:ea typeface="微软雅黑" panose="020B0503020204020204" charset="-122"/>
                <a:cs typeface="+mn-ea"/>
              </a:rPr>
              <a:t>-</a:t>
            </a:r>
            <a:r>
              <a:rPr lang="zh-CN" altLang="en-US" sz="3200" b="1" dirty="0">
                <a:solidFill>
                  <a:srgbClr val="002060"/>
                </a:solidFill>
                <a:latin typeface="微软雅黑" panose="020B0503020204020204" charset="-122"/>
                <a:ea typeface="微软雅黑" panose="020B0503020204020204" charset="-122"/>
                <a:cs typeface="+mn-ea"/>
              </a:rPr>
              <a:t>人才队伍</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endParaRPr>
          </a:p>
        </p:txBody>
      </p:sp>
      <p:sp>
        <p:nvSpPr>
          <p:cNvPr id="26" name="文本框 25"/>
          <p:cNvSpPr txBox="1"/>
          <p:nvPr>
            <p:custDataLst>
              <p:tags r:id="rId3"/>
            </p:custDataLst>
          </p:nvPr>
        </p:nvSpPr>
        <p:spPr>
          <a:xfrm>
            <a:off x="6734226" y="3388435"/>
            <a:ext cx="646331"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lang="zh-CN" altLang="en-US" b="1" dirty="0">
                <a:latin typeface="微软雅黑" panose="020B0503020204020204" charset="-122"/>
                <a:ea typeface="微软雅黑" panose="020B0503020204020204" charset="-122"/>
              </a:rPr>
              <a:t>冯妍</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28" name="文本框 27"/>
          <p:cNvSpPr txBox="1"/>
          <p:nvPr>
            <p:custDataLst>
              <p:tags r:id="rId4"/>
            </p:custDataLst>
          </p:nvPr>
        </p:nvSpPr>
        <p:spPr>
          <a:xfrm>
            <a:off x="779695" y="6275660"/>
            <a:ext cx="877163"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lang="zh-CN" altLang="en-US" b="1" dirty="0">
                <a:latin typeface="微软雅黑" panose="020B0503020204020204" charset="-122"/>
                <a:ea typeface="微软雅黑" panose="020B0503020204020204" charset="-122"/>
              </a:rPr>
              <a:t>张苏慧</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29" name="文本框 28"/>
          <p:cNvSpPr txBox="1"/>
          <p:nvPr>
            <p:custDataLst>
              <p:tags r:id="rId5"/>
            </p:custDataLst>
          </p:nvPr>
        </p:nvSpPr>
        <p:spPr>
          <a:xfrm>
            <a:off x="3230187" y="6286998"/>
            <a:ext cx="646331"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lang="zh-CN" altLang="en-US" b="1" dirty="0">
                <a:latin typeface="微软雅黑" panose="020B0503020204020204" charset="-122"/>
                <a:ea typeface="微软雅黑" panose="020B0503020204020204" charset="-122"/>
              </a:rPr>
              <a:t>莽鸽</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19" name="文本框 18">
            <a:extLst>
              <a:ext uri="{FF2B5EF4-FFF2-40B4-BE49-F238E27FC236}">
                <a16:creationId xmlns:a16="http://schemas.microsoft.com/office/drawing/2014/main" id="{2DDF4C13-DB41-2AA0-B752-F67C357997FB}"/>
              </a:ext>
            </a:extLst>
          </p:cNvPr>
          <p:cNvSpPr txBox="1"/>
          <p:nvPr>
            <p:custDataLst>
              <p:tags r:id="rId6"/>
            </p:custDataLst>
          </p:nvPr>
        </p:nvSpPr>
        <p:spPr>
          <a:xfrm flipH="1">
            <a:off x="3977358" y="3394024"/>
            <a:ext cx="1157252" cy="369332"/>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b="1" dirty="0">
                <a:latin typeface="微软雅黑" panose="020B0503020204020204" charset="-122"/>
                <a:ea typeface="微软雅黑" panose="020B0503020204020204" charset="-122"/>
              </a:rPr>
              <a:t>吴嘉慧</a:t>
            </a:r>
            <a:endParaRPr kumimoji="0" lang="zh-CN" altLang="en-US" b="0" i="0" kern="1200" cap="none" spc="0" normalizeH="0" baseline="0" noProof="0" dirty="0">
              <a:latin typeface="微软雅黑" panose="020B0503020204020204" charset="-122"/>
              <a:ea typeface="微软雅黑" panose="020B0503020204020204" charset="-122"/>
            </a:endParaRPr>
          </a:p>
        </p:txBody>
      </p:sp>
      <p:pic>
        <p:nvPicPr>
          <p:cNvPr id="10" name="图片 9">
            <a:extLst>
              <a:ext uri="{FF2B5EF4-FFF2-40B4-BE49-F238E27FC236}">
                <a16:creationId xmlns:a16="http://schemas.microsoft.com/office/drawing/2014/main" id="{E079534D-F0F4-5B6F-1CBB-68EFA51E8B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pic>
        <p:nvPicPr>
          <p:cNvPr id="7" name="图片 6" descr="人穿着衬衫&#10;&#10;描述已自动生成">
            <a:extLst>
              <a:ext uri="{FF2B5EF4-FFF2-40B4-BE49-F238E27FC236}">
                <a16:creationId xmlns:a16="http://schemas.microsoft.com/office/drawing/2014/main" id="{037EFF61-ED99-9F40-AE33-06612CDBDB1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2426" y="1016254"/>
            <a:ext cx="1768499" cy="2295254"/>
          </a:xfrm>
          <a:prstGeom prst="rect">
            <a:avLst/>
          </a:prstGeom>
        </p:spPr>
      </p:pic>
      <p:pic>
        <p:nvPicPr>
          <p:cNvPr id="27" name="图片 26">
            <a:extLst>
              <a:ext uri="{FF2B5EF4-FFF2-40B4-BE49-F238E27FC236}">
                <a16:creationId xmlns:a16="http://schemas.microsoft.com/office/drawing/2014/main" id="{30E33301-8F14-484F-8E21-567103E30DFD}"/>
              </a:ext>
            </a:extLst>
          </p:cNvPr>
          <p:cNvPicPr>
            <a:picLocks noChangeAspect="1"/>
          </p:cNvPicPr>
          <p:nvPr>
            <p:custDataLst>
              <p:tags r:id="rId7"/>
            </p:custDataLst>
          </p:nvPr>
        </p:nvPicPr>
        <p:blipFill rotWithShape="1">
          <a:blip r:embed="rId17" cstate="print">
            <a:extLst>
              <a:ext uri="{28A0092B-C50C-407E-A947-70E740481C1C}">
                <a14:useLocalDpi xmlns:a14="http://schemas.microsoft.com/office/drawing/2010/main" val="0"/>
              </a:ext>
            </a:extLst>
          </a:blip>
          <a:srcRect l="24681" t="5610" r="20978" b="50766"/>
          <a:stretch/>
        </p:blipFill>
        <p:spPr>
          <a:xfrm>
            <a:off x="3490139" y="1011320"/>
            <a:ext cx="1794553" cy="2341446"/>
          </a:xfrm>
          <a:prstGeom prst="rect">
            <a:avLst/>
          </a:prstGeom>
        </p:spPr>
      </p:pic>
      <p:pic>
        <p:nvPicPr>
          <p:cNvPr id="16" name="图片 15" descr="人穿着衬衫&#10;&#10;描述已自动生成">
            <a:extLst>
              <a:ext uri="{FF2B5EF4-FFF2-40B4-BE49-F238E27FC236}">
                <a16:creationId xmlns:a16="http://schemas.microsoft.com/office/drawing/2014/main" id="{4F886DB3-F4F5-5F46-894E-2510466313F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0589" y="3820996"/>
            <a:ext cx="1794552" cy="2341446"/>
          </a:xfrm>
          <a:prstGeom prst="rect">
            <a:avLst/>
          </a:prstGeom>
        </p:spPr>
      </p:pic>
      <p:pic>
        <p:nvPicPr>
          <p:cNvPr id="18" name="图片 17" descr="穿着白色衬衫的人在微笑&#10;&#10;描述已自动生成">
            <a:extLst>
              <a:ext uri="{FF2B5EF4-FFF2-40B4-BE49-F238E27FC236}">
                <a16:creationId xmlns:a16="http://schemas.microsoft.com/office/drawing/2014/main" id="{2320BC7E-5346-524F-AE30-DDCED24D11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83906" y="1003747"/>
            <a:ext cx="1821874" cy="2320267"/>
          </a:xfrm>
          <a:prstGeom prst="rect">
            <a:avLst/>
          </a:prstGeom>
        </p:spPr>
      </p:pic>
      <p:pic>
        <p:nvPicPr>
          <p:cNvPr id="22" name="图片 21" descr="微笑的女人&#10;&#10;描述已自动生成">
            <a:extLst>
              <a:ext uri="{FF2B5EF4-FFF2-40B4-BE49-F238E27FC236}">
                <a16:creationId xmlns:a16="http://schemas.microsoft.com/office/drawing/2014/main" id="{CBE65549-AEC5-2044-BD44-5A8D58E29F4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7340" y="3804614"/>
            <a:ext cx="1821874" cy="2388530"/>
          </a:xfrm>
          <a:prstGeom prst="rect">
            <a:avLst/>
          </a:prstGeom>
        </p:spPr>
      </p:pic>
      <p:pic>
        <p:nvPicPr>
          <p:cNvPr id="24" name="图片 23" descr="人穿着衬衫&#10;&#10;描述已自动生成">
            <a:extLst>
              <a:ext uri="{FF2B5EF4-FFF2-40B4-BE49-F238E27FC236}">
                <a16:creationId xmlns:a16="http://schemas.microsoft.com/office/drawing/2014/main" id="{F505029B-89A5-6944-95BD-E05F56FA9C71}"/>
              </a:ext>
            </a:extLst>
          </p:cNvPr>
          <p:cNvPicPr>
            <a:picLocks noChangeAspect="1"/>
          </p:cNvPicPr>
          <p:nvPr/>
        </p:nvPicPr>
        <p:blipFill rotWithShape="1">
          <a:blip r:embed="rId21">
            <a:extLst>
              <a:ext uri="{28A0092B-C50C-407E-A947-70E740481C1C}">
                <a14:useLocalDpi xmlns:a14="http://schemas.microsoft.com/office/drawing/2010/main" val="0"/>
              </a:ext>
            </a:extLst>
          </a:blip>
          <a:srcRect l="17407" t="10291" r="14497" b="7274"/>
          <a:stretch/>
        </p:blipFill>
        <p:spPr>
          <a:xfrm>
            <a:off x="8504994" y="1011320"/>
            <a:ext cx="1853482" cy="2363294"/>
          </a:xfrm>
          <a:prstGeom prst="rect">
            <a:avLst/>
          </a:prstGeom>
        </p:spPr>
      </p:pic>
      <p:sp>
        <p:nvSpPr>
          <p:cNvPr id="36" name="文本框 35">
            <a:extLst>
              <a:ext uri="{FF2B5EF4-FFF2-40B4-BE49-F238E27FC236}">
                <a16:creationId xmlns:a16="http://schemas.microsoft.com/office/drawing/2014/main" id="{71ADC01A-C402-4D4F-899A-16A1868B6432}"/>
              </a:ext>
            </a:extLst>
          </p:cNvPr>
          <p:cNvSpPr txBox="1"/>
          <p:nvPr>
            <p:custDataLst>
              <p:tags r:id="rId8"/>
            </p:custDataLst>
          </p:nvPr>
        </p:nvSpPr>
        <p:spPr>
          <a:xfrm>
            <a:off x="9350037" y="3394024"/>
            <a:ext cx="646331"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李楠</a:t>
            </a:r>
            <a:endParaRPr kumimoji="0" lang="zh-CN" altLang="en-US" b="0" i="0" kern="1200" cap="none" spc="0" normalizeH="0" baseline="0" noProof="0" dirty="0">
              <a:latin typeface="微软雅黑" panose="020B0503020204020204" charset="-122"/>
              <a:ea typeface="微软雅黑" panose="020B0503020204020204" charset="-122"/>
            </a:endParaRPr>
          </a:p>
        </p:txBody>
      </p:sp>
      <p:pic>
        <p:nvPicPr>
          <p:cNvPr id="6" name="图片 5" descr="小孩在微笑&#10;&#10;描述已自动生成">
            <a:extLst>
              <a:ext uri="{FF2B5EF4-FFF2-40B4-BE49-F238E27FC236}">
                <a16:creationId xmlns:a16="http://schemas.microsoft.com/office/drawing/2014/main" id="{B2F8C838-2652-F64F-BF11-D67A7E02F09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06516" y="3804614"/>
            <a:ext cx="1821874" cy="2341446"/>
          </a:xfrm>
          <a:prstGeom prst="rect">
            <a:avLst/>
          </a:prstGeom>
        </p:spPr>
      </p:pic>
      <p:pic>
        <p:nvPicPr>
          <p:cNvPr id="9" name="图片 8" descr="微笑的小孩&#10;&#10;描述已自动生成">
            <a:extLst>
              <a:ext uri="{FF2B5EF4-FFF2-40B4-BE49-F238E27FC236}">
                <a16:creationId xmlns:a16="http://schemas.microsoft.com/office/drawing/2014/main" id="{C75CF90E-1B45-0744-817E-3A4EC35C12F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19765" y="3795934"/>
            <a:ext cx="1853482" cy="2350126"/>
          </a:xfrm>
          <a:prstGeom prst="rect">
            <a:avLst/>
          </a:prstGeom>
        </p:spPr>
      </p:pic>
      <p:sp>
        <p:nvSpPr>
          <p:cNvPr id="25" name="文本框 24">
            <a:extLst>
              <a:ext uri="{FF2B5EF4-FFF2-40B4-BE49-F238E27FC236}">
                <a16:creationId xmlns:a16="http://schemas.microsoft.com/office/drawing/2014/main" id="{36754D92-3D9A-1541-9666-E7F2E65E7D1B}"/>
              </a:ext>
            </a:extLst>
          </p:cNvPr>
          <p:cNvSpPr txBox="1"/>
          <p:nvPr>
            <p:custDataLst>
              <p:tags r:id="rId9"/>
            </p:custDataLst>
          </p:nvPr>
        </p:nvSpPr>
        <p:spPr>
          <a:xfrm>
            <a:off x="10527597" y="6167377"/>
            <a:ext cx="646331"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邵勇</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30" name="文本框 29">
            <a:extLst>
              <a:ext uri="{FF2B5EF4-FFF2-40B4-BE49-F238E27FC236}">
                <a16:creationId xmlns:a16="http://schemas.microsoft.com/office/drawing/2014/main" id="{DC93467B-70B5-7143-A715-6312A8A43F6B}"/>
              </a:ext>
            </a:extLst>
          </p:cNvPr>
          <p:cNvSpPr txBox="1"/>
          <p:nvPr>
            <p:custDataLst>
              <p:tags r:id="rId10"/>
            </p:custDataLst>
          </p:nvPr>
        </p:nvSpPr>
        <p:spPr>
          <a:xfrm>
            <a:off x="8123340" y="6228670"/>
            <a:ext cx="646331"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张颖</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31" name="文本框 30">
            <a:extLst>
              <a:ext uri="{FF2B5EF4-FFF2-40B4-BE49-F238E27FC236}">
                <a16:creationId xmlns:a16="http://schemas.microsoft.com/office/drawing/2014/main" id="{B0EE6F68-3E8A-1647-8486-615D16112E37}"/>
              </a:ext>
            </a:extLst>
          </p:cNvPr>
          <p:cNvSpPr txBox="1"/>
          <p:nvPr>
            <p:custDataLst>
              <p:tags r:id="rId11"/>
            </p:custDataLst>
          </p:nvPr>
        </p:nvSpPr>
        <p:spPr>
          <a:xfrm>
            <a:off x="5694287" y="6254732"/>
            <a:ext cx="877163"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张斯斯</a:t>
            </a:r>
            <a:endParaRPr kumimoji="0" lang="zh-CN" altLang="en-US" b="0" i="0" kern="1200" cap="none" spc="0" normalizeH="0" baseline="0" noProof="0" dirty="0">
              <a:latin typeface="微软雅黑" panose="020B0503020204020204" charset="-122"/>
              <a:ea typeface="微软雅黑" panose="020B0503020204020204" charset="-122"/>
            </a:endParaRPr>
          </a:p>
        </p:txBody>
      </p:sp>
      <p:pic>
        <p:nvPicPr>
          <p:cNvPr id="8" name="图片 7" descr="穿黑色衣服的人在微笑&#10;&#10;中度可信度描述已自动生成">
            <a:extLst>
              <a:ext uri="{FF2B5EF4-FFF2-40B4-BE49-F238E27FC236}">
                <a16:creationId xmlns:a16="http://schemas.microsoft.com/office/drawing/2014/main" id="{758E82C2-0541-3341-85D1-A8E3D4826E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61880" y="3804614"/>
            <a:ext cx="1807067" cy="2328278"/>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bb64a04f-bfab-40e9-8f32-0bd63fc796a2"/>
  <p:tag name="COMMONDATA" val="eyJjb3VudCI6MTcsImhkaWQiOiJiNzVkYTA1YjczOWI0ZTdlOTU0ZGEyNTA1MGY4NzQ0NSIsInVzZXJDb3VudCI6MTd9"/>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5"/>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3716</TotalTime>
  <Words>567</Words>
  <Application>Microsoft Macintosh PowerPoint</Application>
  <PresentationFormat>宽屏</PresentationFormat>
  <Paragraphs>60</Paragraphs>
  <Slides>5</Slides>
  <Notes>3</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5</vt:i4>
      </vt:variant>
    </vt:vector>
  </HeadingPairs>
  <TitlesOfParts>
    <vt:vector size="15" baseType="lpstr">
      <vt:lpstr>微软雅黑</vt:lpstr>
      <vt:lpstr>宋体</vt:lpstr>
      <vt:lpstr>Arial</vt:lpstr>
      <vt:lpstr>Wingdings 2</vt:lpstr>
      <vt:lpstr>Wingdings</vt:lpstr>
      <vt:lpstr>Calibri Light</vt:lpstr>
      <vt:lpstr>Calibri</vt:lpstr>
      <vt:lpstr>微软雅黑</vt:lpstr>
      <vt:lpstr>2_Office 主题</vt:lpstr>
      <vt:lpstr>3_Office 主题</vt:lpstr>
      <vt:lpstr>PowerPoint 演示文稿</vt:lpstr>
      <vt:lpstr>PowerPoint 演示文稿</vt:lpstr>
      <vt:lpstr>PowerPoint 演示文稿</vt:lpstr>
      <vt:lpstr>PowerPoint 演示文稿</vt:lpstr>
      <vt:lpstr>PowerPoint 演示文稿</vt:lpstr>
    </vt:vector>
  </TitlesOfParts>
  <Company>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赶火车gcgcgc</dc:creator>
  <cp:lastModifiedBy>vvrt</cp:lastModifiedBy>
  <cp:revision>124</cp:revision>
  <dcterms:created xsi:type="dcterms:W3CDTF">1969-12-31T16:00:00Z</dcterms:created>
  <dcterms:modified xsi:type="dcterms:W3CDTF">2024-10-09T05:34:02Z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TemplateUUID">
    <vt:lpwstr>v1.0_mb_iB+cB/sxERBn/cU66o1MJQ==</vt:lpwstr>
  </property>
  <property fmtid="{D5CDD505-2E9C-101B-9397-08002B2CF9AE}" pid="4" name="ICV">
    <vt:lpwstr>D147F555DD50448E925B2771A1A48FE4</vt:lpwstr>
  </property>
</Properties>
</file>