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767" r:id="rId2"/>
    <p:sldId id="778" r:id="rId3"/>
    <p:sldId id="772" r:id="rId4"/>
    <p:sldId id="773" r:id="rId5"/>
    <p:sldId id="774" r:id="rId6"/>
    <p:sldId id="776" r:id="rId7"/>
    <p:sldId id="775" r:id="rId8"/>
    <p:sldId id="777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4" y="6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EBE7A-0DD6-4F9D-9B83-C57E59AEC1FE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4C001-D584-4858-9936-6C0177427A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62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AFC47-0070-4C73-900B-5D3F4B97F86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72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2FE17E-BEDA-6896-444A-11B5C34FD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307BDAD5-44FB-FAEF-41EE-2A7383C98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04FE9049-8754-AEC9-A647-466464CC1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8DA8C17-0EB2-EDD5-DA34-3B94F1CEE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AFC47-0070-4C73-900B-5D3F4B97F86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47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4C001-D584-4858-9936-6C0177427A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7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28B1FF-A2DC-42DC-AFF3-E4A72F92C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B9F80CC-F540-4AB7-AA3C-EF2601F12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DD63D07-D3EB-40DC-AD2A-9585F6B5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0ECE-D3CC-4069-A9D5-ECC27DDF820E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E6A6100-8FA1-4C8E-87B1-CCF64F8F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7AFAEAC-148A-44E6-88A5-41A75C1E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9444-1859-406B-A885-77119A59CA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34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79965" y="418917"/>
            <a:ext cx="1016520" cy="84484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96485" y="321779"/>
            <a:ext cx="1039116" cy="10391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2544" y="661136"/>
            <a:ext cx="231457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016" y="1673593"/>
            <a:ext cx="5740400" cy="456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4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C123A440-0510-75FD-6A92-C338A05A5F03}"/>
              </a:ext>
            </a:extLst>
          </p:cNvPr>
          <p:cNvSpPr txBox="1"/>
          <p:nvPr/>
        </p:nvSpPr>
        <p:spPr>
          <a:xfrm>
            <a:off x="165100" y="4308819"/>
            <a:ext cx="2959100" cy="1555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0" marR="836930" indent="254000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b="1" spc="-20" dirty="0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米宏志</a:t>
            </a:r>
            <a:r>
              <a:rPr sz="2000" b="1" spc="-50" dirty="0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 </a:t>
            </a:r>
            <a:r>
              <a:rPr sz="2000" b="1" spc="-10" dirty="0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主要研究者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Noto Sans CJK HK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lang="zh-CN" altLang="en-US" sz="14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核医学科 临床</a:t>
            </a:r>
            <a:r>
              <a:rPr sz="1400" b="1" spc="-5" dirty="0" err="1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主任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Noto Sans CJK HK"/>
            </a:endParaRPr>
          </a:p>
          <a:p>
            <a:pPr marL="12700" marR="5080" algn="ctr">
              <a:lnSpc>
                <a:spcPct val="143900"/>
              </a:lnSpc>
              <a:spcBef>
                <a:spcPts val="100"/>
              </a:spcBef>
            </a:pPr>
            <a:r>
              <a:rPr sz="1400" b="1" spc="-5" dirty="0" err="1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主任医师</a:t>
            </a:r>
            <a:endParaRPr lang="en-US" sz="1400" b="1" spc="-5" dirty="0">
              <a:latin typeface="微软雅黑" panose="020B0503020204020204" pitchFamily="34" charset="-122"/>
              <a:ea typeface="微软雅黑" panose="020B0503020204020204" pitchFamily="34" charset="-122"/>
              <a:cs typeface="Noto Sans CJK HK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xmlns="" id="{220E0246-6D9C-9568-D5DF-E3EEE96DFEFB}"/>
              </a:ext>
            </a:extLst>
          </p:cNvPr>
          <p:cNvSpPr txBox="1"/>
          <p:nvPr/>
        </p:nvSpPr>
        <p:spPr>
          <a:xfrm>
            <a:off x="4040860" y="1015885"/>
            <a:ext cx="4874540" cy="292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学术任职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Noto Sans CJK HK"/>
            </a:endParaRPr>
          </a:p>
          <a:p>
            <a:pPr marL="297815" indent="-285115" algn="just">
              <a:spcBef>
                <a:spcPts val="1560"/>
              </a:spcBef>
              <a:buSzPct val="78571"/>
              <a:buFont typeface="Wingdings"/>
              <a:buChar char=""/>
              <a:tabLst>
                <a:tab pos="297815" algn="l"/>
              </a:tabLst>
            </a:pP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北京中西医结合学会核医学专委</a:t>
            </a:r>
            <a:r>
              <a:rPr lang="zh-CN" altLang="en-US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会副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主委</a:t>
            </a:r>
            <a:endParaRPr lang="en-US" altLang="zh-CN" sz="1400" spc="-5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297815" indent="-285115" algn="just">
              <a:lnSpc>
                <a:spcPct val="120000"/>
              </a:lnSpc>
              <a:spcBef>
                <a:spcPts val="1560"/>
              </a:spcBef>
              <a:buSzPct val="78571"/>
              <a:buFont typeface="Wingdings"/>
              <a:buChar char=""/>
              <a:tabLst>
                <a:tab pos="297815" algn="l"/>
              </a:tabLst>
            </a:pP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北京医师学会核医学专委</a:t>
            </a:r>
            <a:r>
              <a:rPr lang="zh-CN" altLang="en-US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会理事</a:t>
            </a:r>
            <a:endParaRPr lang="en-US" altLang="zh-CN" sz="1400"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97815" indent="-285115" algn="just">
              <a:lnSpc>
                <a:spcPct val="120000"/>
              </a:lnSpc>
              <a:spcBef>
                <a:spcPts val="1560"/>
              </a:spcBef>
              <a:buSzPct val="78571"/>
              <a:buFont typeface="Wingdings"/>
              <a:buChar char=""/>
              <a:tabLst>
                <a:tab pos="297815" algn="l"/>
              </a:tabLst>
            </a:pP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北京核学</a:t>
            </a:r>
            <a:r>
              <a:rPr lang="zh-CN" altLang="en-US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会常务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理事</a:t>
            </a:r>
            <a:endParaRPr lang="en-US" altLang="zh-CN" sz="1400"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97815" indent="-285115" algn="just">
              <a:lnSpc>
                <a:spcPct val="120000"/>
              </a:lnSpc>
              <a:spcBef>
                <a:spcPts val="1560"/>
              </a:spcBef>
              <a:buSzPct val="78571"/>
              <a:buFont typeface="Wingdings"/>
              <a:buChar char=""/>
              <a:tabLst>
                <a:tab pos="297815" algn="l"/>
              </a:tabLst>
            </a:pP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中国研究型医院协会心血管影像专委</a:t>
            </a:r>
            <a:r>
              <a:rPr lang="zh-CN" altLang="en-US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会委员</a:t>
            </a:r>
            <a:endParaRPr lang="en-US" altLang="zh-CN" sz="1400"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97815" indent="-285115" algn="just">
              <a:lnSpc>
                <a:spcPct val="120000"/>
              </a:lnSpc>
              <a:spcBef>
                <a:spcPts val="1560"/>
              </a:spcBef>
              <a:buSzPct val="78571"/>
              <a:buFont typeface="Wingdings"/>
              <a:buChar char=""/>
              <a:tabLst>
                <a:tab pos="297815" algn="l"/>
              </a:tabLst>
            </a:pP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中国医学装备协会核医学装备与技术专业</a:t>
            </a:r>
            <a:r>
              <a:rPr lang="zh-CN" altLang="zh-CN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委员会</a:t>
            </a:r>
            <a:r>
              <a:rPr lang="zh-CN" altLang="zh-CN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委员</a:t>
            </a:r>
            <a:endParaRPr lang="en-US" altLang="zh-CN" sz="1400"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endParaRPr sz="1400" dirty="0">
              <a:latin typeface="Noto Sans CJK HK"/>
              <a:cs typeface="Noto Sans CJK HK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CE434676-6BDA-3D97-35F1-D48328653955}"/>
              </a:ext>
            </a:extLst>
          </p:cNvPr>
          <p:cNvSpPr txBox="1"/>
          <p:nvPr/>
        </p:nvSpPr>
        <p:spPr>
          <a:xfrm>
            <a:off x="4006850" y="3810000"/>
            <a:ext cx="7956550" cy="754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8800"/>
              </a:lnSpc>
              <a:spcBef>
                <a:spcPts val="100"/>
              </a:spcBef>
              <a:buSzPct val="78571"/>
              <a:tabLst>
                <a:tab pos="298450" algn="l"/>
              </a:tabLst>
            </a:pPr>
            <a:endParaRPr lang="zh-CN" altLang="en-US" sz="1400" dirty="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400" b="1" spc="-15" dirty="0" err="1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学术成果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Noto Sans CJK HK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xmlns="" id="{FFFA2BC1-6570-721A-8291-A7FE19922E47}"/>
              </a:ext>
            </a:extLst>
          </p:cNvPr>
          <p:cNvSpPr txBox="1"/>
          <p:nvPr/>
        </p:nvSpPr>
        <p:spPr>
          <a:xfrm>
            <a:off x="4040860" y="4889385"/>
            <a:ext cx="6550940" cy="979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 algn="just">
              <a:lnSpc>
                <a:spcPct val="150300"/>
              </a:lnSpc>
              <a:spcBef>
                <a:spcPts val="75"/>
              </a:spcBef>
              <a:buSzPct val="78571"/>
              <a:buFont typeface="Wingdings"/>
              <a:buChar char=""/>
              <a:tabLst>
                <a:tab pos="298450" algn="l"/>
              </a:tabLst>
            </a:pP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从事核医学工作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多年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多项</a:t>
            </a: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攻关课题，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国家自然科学基金，北京市科委基金，北京市自然科学基金项目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首发基金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首都特色基金课题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项。发表论文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余篇。参编专著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部。</a:t>
            </a:r>
            <a:endParaRPr sz="1400"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男人穿着衬衫&#10;&#10;描述已自动生成">
            <a:extLst>
              <a:ext uri="{FF2B5EF4-FFF2-40B4-BE49-F238E27FC236}">
                <a16:creationId xmlns:a16="http://schemas.microsoft.com/office/drawing/2014/main" xmlns="" id="{3986260C-C958-C661-8DE5-D13196598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1" y="1273535"/>
            <a:ext cx="2319747" cy="29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4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14929C-053D-D0B3-2F16-FDC349683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13C0DAF9-8E6A-62B6-759E-0C15A3780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13657" r="17223" b="17465"/>
          <a:stretch/>
        </p:blipFill>
        <p:spPr bwMode="auto">
          <a:xfrm>
            <a:off x="305240" y="813947"/>
            <a:ext cx="2345195" cy="35213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3FEB86E4-8B56-8827-236D-18DFCC41FEF2}"/>
              </a:ext>
            </a:extLst>
          </p:cNvPr>
          <p:cNvSpPr txBox="1"/>
          <p:nvPr/>
        </p:nvSpPr>
        <p:spPr>
          <a:xfrm>
            <a:off x="12700" y="4353549"/>
            <a:ext cx="2959100" cy="1590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0" marR="836930" indent="254000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b="1" spc="-20" dirty="0">
                <a:latin typeface="Noto Sans CJK HK"/>
                <a:cs typeface="Noto Sans CJK HK"/>
              </a:rPr>
              <a:t>张晓丽</a:t>
            </a:r>
            <a:r>
              <a:rPr sz="2000" b="1" spc="-50" dirty="0">
                <a:latin typeface="Noto Sans CJK HK"/>
                <a:cs typeface="Noto Sans CJK HK"/>
              </a:rPr>
              <a:t> </a:t>
            </a:r>
            <a:r>
              <a:rPr sz="2000" b="1" spc="-10" dirty="0">
                <a:latin typeface="Noto Sans CJK HK"/>
                <a:cs typeface="Noto Sans CJK HK"/>
              </a:rPr>
              <a:t>主要研究者</a:t>
            </a:r>
            <a:endParaRPr sz="2000" dirty="0">
              <a:latin typeface="Noto Sans CJK HK"/>
              <a:cs typeface="Noto Sans CJK HK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lang="zh-CN" altLang="en-US" sz="14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核医学科教学</a:t>
            </a:r>
            <a:r>
              <a:rPr sz="1400" b="1" spc="-5" dirty="0" err="1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主任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Noto Sans CJK HK"/>
            </a:endParaRPr>
          </a:p>
          <a:p>
            <a:pPr marL="12700" marR="5080" algn="ctr">
              <a:lnSpc>
                <a:spcPct val="143900"/>
              </a:lnSpc>
              <a:spcBef>
                <a:spcPts val="100"/>
              </a:spcBef>
            </a:pPr>
            <a:r>
              <a:rPr sz="1400" b="1" spc="-5" dirty="0" err="1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主任医师、教授、博士生导师</a:t>
            </a:r>
            <a:endParaRPr lang="en-US" sz="1400" b="1" spc="-5" dirty="0">
              <a:latin typeface="微软雅黑" panose="020B0503020204020204" pitchFamily="34" charset="-122"/>
              <a:ea typeface="微软雅黑" panose="020B0503020204020204" pitchFamily="34" charset="-122"/>
              <a:cs typeface="Noto Sans CJK HK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xmlns="" id="{5AAC94ED-5904-818A-2DC7-5C65D8B8AB23}"/>
              </a:ext>
            </a:extLst>
          </p:cNvPr>
          <p:cNvSpPr txBox="1"/>
          <p:nvPr/>
        </p:nvSpPr>
        <p:spPr>
          <a:xfrm>
            <a:off x="3812260" y="914400"/>
            <a:ext cx="4341140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学术任职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Noto Sans CJK HK"/>
            </a:endParaRPr>
          </a:p>
          <a:p>
            <a:pPr marL="297815" indent="-285115" algn="just">
              <a:spcBef>
                <a:spcPts val="1560"/>
              </a:spcBef>
              <a:buSzPct val="78571"/>
              <a:buFont typeface="Wingdings"/>
              <a:buChar char=""/>
              <a:tabLst>
                <a:tab pos="297815" algn="l"/>
              </a:tabLst>
            </a:pP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中华核医学</a:t>
            </a:r>
            <a:r>
              <a:rPr lang="zh-CN" altLang="zh-CN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分会常委</a:t>
            </a:r>
            <a:r>
              <a:rPr lang="en-US" altLang="zh-CN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endParaRPr lang="en-US" altLang="zh-CN" sz="1400" spc="-5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297815" indent="-285115">
              <a:lnSpc>
                <a:spcPct val="100000"/>
              </a:lnSpc>
              <a:spcBef>
                <a:spcPts val="1560"/>
              </a:spcBef>
              <a:buSzPct val="78571"/>
              <a:buFont typeface="Wingdings"/>
              <a:buChar char=""/>
              <a:tabLst>
                <a:tab pos="297815" algn="l"/>
              </a:tabLst>
            </a:pPr>
            <a:r>
              <a:rPr lang="zh-CN" altLang="en-US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北京医学会心血管分会第十届委员会委员</a:t>
            </a:r>
            <a:endParaRPr lang="en-US" altLang="zh-CN" sz="1400" spc="-5" dirty="0">
              <a:latin typeface="微软雅黑" panose="020B0503020204020204" pitchFamily="34" charset="-122"/>
              <a:ea typeface="微软雅黑" panose="020B0503020204020204" pitchFamily="34" charset="-122"/>
              <a:cs typeface="UKIJ CJK"/>
            </a:endParaRPr>
          </a:p>
          <a:p>
            <a:pPr marL="297815" indent="-285115" algn="just">
              <a:spcBef>
                <a:spcPts val="1560"/>
              </a:spcBef>
              <a:buSzPct val="78571"/>
              <a:buFont typeface="Wingdings"/>
              <a:buChar char=""/>
              <a:tabLst>
                <a:tab pos="297815" algn="l"/>
              </a:tabLst>
            </a:pPr>
            <a:r>
              <a:rPr lang="zh-CN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中国医师协会核医学</a:t>
            </a:r>
            <a:r>
              <a:rPr lang="zh-CN" altLang="zh-CN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分会委员</a:t>
            </a:r>
            <a:r>
              <a:rPr lang="en-US" altLang="zh-CN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endParaRPr lang="en-US" altLang="zh-CN" sz="1400" spc="-5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297815" indent="-285115" algn="just">
              <a:spcBef>
                <a:spcPts val="1560"/>
              </a:spcBef>
              <a:buSzPct val="78571"/>
              <a:buFont typeface="Wingdings"/>
              <a:buChar char=""/>
              <a:tabLst>
                <a:tab pos="297815" algn="l"/>
              </a:tabLst>
            </a:pP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中华医学会心血管分会影像学</a:t>
            </a:r>
            <a:r>
              <a:rPr lang="zh-CN" altLang="en-US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组委员</a:t>
            </a:r>
            <a:endParaRPr lang="en-US" altLang="zh-CN" sz="1400" spc="-5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297815" indent="-285115" algn="just">
              <a:spcBef>
                <a:spcPts val="1560"/>
              </a:spcBef>
              <a:buSzPct val="78571"/>
              <a:buFont typeface="Wingdings"/>
              <a:buChar char=""/>
              <a:tabLst>
                <a:tab pos="297815" algn="l"/>
              </a:tabLst>
            </a:pP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北京女科技工作者</a:t>
            </a:r>
            <a:r>
              <a:rPr lang="zh-CN" altLang="en-US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协会理事</a:t>
            </a:r>
            <a:endParaRPr lang="en-US" altLang="zh-CN" sz="1400" spc="-5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1400" b="1" spc="-15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承担项目</a:t>
            </a:r>
            <a:endParaRPr sz="1400" b="1" spc="-15" dirty="0" smtClean="0">
              <a:latin typeface="微软雅黑" panose="020B0503020204020204" pitchFamily="34" charset="-122"/>
              <a:ea typeface="微软雅黑" panose="020B0503020204020204" pitchFamily="34" charset="-122"/>
              <a:cs typeface="Noto Sans CJK HK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7D458F52-454D-1E2D-2D95-615AE050EE6D}"/>
              </a:ext>
            </a:extLst>
          </p:cNvPr>
          <p:cNvSpPr txBox="1"/>
          <p:nvPr/>
        </p:nvSpPr>
        <p:spPr>
          <a:xfrm>
            <a:off x="3812260" y="3810000"/>
            <a:ext cx="7727950" cy="1075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lnSpc>
                <a:spcPct val="148800"/>
              </a:lnSpc>
              <a:spcBef>
                <a:spcPts val="100"/>
              </a:spcBef>
              <a:buSzPct val="78571"/>
              <a:buFont typeface="Wingdings"/>
              <a:buChar char=""/>
              <a:tabLst>
                <a:tab pos="298450" algn="l"/>
              </a:tab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团队获批北京市医管中心“扬帆”团队，主持国自然面上、国自然青年、北自然、北京市医管局“青苗”、首都特色等多项课题。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400" b="1" spc="-15" dirty="0" err="1">
                <a:latin typeface="微软雅黑" panose="020B0503020204020204" pitchFamily="34" charset="-122"/>
                <a:ea typeface="微软雅黑" panose="020B0503020204020204" pitchFamily="34" charset="-122"/>
                <a:cs typeface="Noto Sans CJK HK"/>
              </a:rPr>
              <a:t>学术成果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Noto Sans CJK HK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xmlns="" id="{962F855B-ACC3-B6E0-8DCE-1C0D6C8355FE}"/>
              </a:ext>
            </a:extLst>
          </p:cNvPr>
          <p:cNvSpPr txBox="1"/>
          <p:nvPr/>
        </p:nvSpPr>
        <p:spPr>
          <a:xfrm>
            <a:off x="3812260" y="4889385"/>
            <a:ext cx="7819390" cy="13022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 algn="just">
              <a:lnSpc>
                <a:spcPct val="150300"/>
              </a:lnSpc>
              <a:spcBef>
                <a:spcPts val="75"/>
              </a:spcBef>
              <a:buSzPct val="78571"/>
              <a:buFont typeface="Wingdings"/>
              <a:buChar char=""/>
              <a:tabLst>
                <a:tab pos="298450" algn="l"/>
              </a:tabLst>
            </a:pP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发表中英文论著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113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篇，其中发表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SCI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论著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44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篇（总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IF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：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326.69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，他引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1642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次），第一或通讯作者论文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19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篇（总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IF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：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110.31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）。发表中文核心期刊论著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69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篇，其中第一或通讯作者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36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篇（中华系列论著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17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篇）。参编中文专著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28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部，英文专著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部，主编助理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部，主审专著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部（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60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万字）。组织／参与制定核心脏病学和神经核医学相关指南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项和共识</a:t>
            </a:r>
            <a:r>
              <a:rPr lang="en-US" altLang="zh-CN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4</a:t>
            </a:r>
            <a:r>
              <a:rPr lang="zh-CN" altLang="en-US" sz="14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项</a:t>
            </a:r>
            <a:r>
              <a:rPr lang="zh-CN" altLang="en-US" sz="1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。</a:t>
            </a:r>
            <a:endParaRPr lang="zh-CN" altLang="en-US" sz="1400" spc="-5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31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6028"/>
            <a:ext cx="3592829" cy="728345"/>
          </a:xfrm>
          <a:custGeom>
            <a:avLst/>
            <a:gdLst/>
            <a:ahLst/>
            <a:cxnLst/>
            <a:rect l="l" t="t" r="r" b="b"/>
            <a:pathLst>
              <a:path w="3592829" h="728344">
                <a:moveTo>
                  <a:pt x="3228936" y="0"/>
                </a:moveTo>
                <a:lnTo>
                  <a:pt x="0" y="0"/>
                </a:lnTo>
                <a:lnTo>
                  <a:pt x="0" y="727735"/>
                </a:lnTo>
                <a:lnTo>
                  <a:pt x="3228936" y="727735"/>
                </a:lnTo>
                <a:lnTo>
                  <a:pt x="3592804" y="363867"/>
                </a:lnTo>
                <a:lnTo>
                  <a:pt x="322893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2544" y="661136"/>
            <a:ext cx="2423656" cy="452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科室概况-医疗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1997" y="1371600"/>
            <a:ext cx="11145203" cy="16987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marR="5080" indent="-228600">
              <a:lnSpc>
                <a:spcPct val="140300"/>
              </a:lnSpc>
              <a:spcBef>
                <a:spcPts val="130"/>
              </a:spcBef>
              <a:buSzPct val="80000"/>
              <a:buFont typeface="Wingdings"/>
              <a:buChar char=""/>
              <a:tabLst>
                <a:tab pos="241300" algn="l"/>
              </a:tabLst>
            </a:pP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科室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SPECT/CT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诊断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10000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余例，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PET/CT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诊断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1600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余例，门诊患者近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300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人次，以心脏负荷试验、核素心肌灌注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代谢显像、肺灌注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通气显像、肿瘤代谢显像为核心，同时擅长全身骨、肾血流灌注、脑灌注代谢显像，甲状腺显像，甲亢和骨转移的核素治疗</a:t>
            </a:r>
            <a:r>
              <a:rPr lang="zh-CN" altLang="en-US" sz="2000" spc="-5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。通州院区</a:t>
            </a: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开放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核素治疗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床位</a:t>
            </a:r>
            <a:r>
              <a:rPr lang="en-US" sz="2000" spc="65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7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张，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以收治甲状腺癌患者为主，兼顾骨转移瘤治疗和甲亢合并</a:t>
            </a:r>
            <a:r>
              <a:rPr sz="2000" spc="-5" dirty="0" err="1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多种复杂疾病的</a:t>
            </a:r>
            <a:r>
              <a:rPr sz="2000" spc="-10" dirty="0" err="1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综合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治疗</a:t>
            </a:r>
            <a:r>
              <a:rPr sz="20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UKIJ CJK"/>
            </a:endParaRPr>
          </a:p>
        </p:txBody>
      </p:sp>
      <p:pic>
        <p:nvPicPr>
          <p:cNvPr id="8" name="图片 7" descr="全景图 15_副本.jpg">
            <a:extLst>
              <a:ext uri="{FF2B5EF4-FFF2-40B4-BE49-F238E27FC236}">
                <a16:creationId xmlns:a16="http://schemas.microsoft.com/office/drawing/2014/main" xmlns="" id="{C6366ED4-962B-96BA-D4D4-D26A711EF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98" y="3882822"/>
            <a:ext cx="2938534" cy="2355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BCD749A2-D59F-633B-8A36-7920FD44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60" y="3882822"/>
            <a:ext cx="296075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图片包含 室内, 天花板, 建筑, 地板&#10;&#10;描述已自动生成">
            <a:extLst>
              <a:ext uri="{FF2B5EF4-FFF2-40B4-BE49-F238E27FC236}">
                <a16:creationId xmlns:a16="http://schemas.microsoft.com/office/drawing/2014/main" xmlns="" id="{D8D43DD9-ED3C-EEF8-B9A4-07BB97336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186172"/>
            <a:ext cx="2363987" cy="1772297"/>
          </a:xfrm>
          <a:prstGeom prst="rect">
            <a:avLst/>
          </a:prstGeom>
        </p:spPr>
      </p:pic>
      <p:pic>
        <p:nvPicPr>
          <p:cNvPr id="10" name="图片 9" descr="房间的摆设布局&#10;&#10;中度可信度描述已自动生成">
            <a:extLst>
              <a:ext uri="{FF2B5EF4-FFF2-40B4-BE49-F238E27FC236}">
                <a16:creationId xmlns:a16="http://schemas.microsoft.com/office/drawing/2014/main" xmlns="" id="{46C62799-6972-8634-368B-6BFBDBF3B5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958469"/>
            <a:ext cx="2363987" cy="1772298"/>
          </a:xfrm>
          <a:prstGeom prst="rect">
            <a:avLst/>
          </a:prstGeom>
        </p:spPr>
      </p:pic>
      <p:pic>
        <p:nvPicPr>
          <p:cNvPr id="13" name="图片 12" descr="房间的摆设布局&#10;&#10;中度可信度描述已自动生成">
            <a:extLst>
              <a:ext uri="{FF2B5EF4-FFF2-40B4-BE49-F238E27FC236}">
                <a16:creationId xmlns:a16="http://schemas.microsoft.com/office/drawing/2014/main" xmlns="" id="{1477D4B0-07B9-083D-63BE-53CEE33874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45" y="3882822"/>
            <a:ext cx="1770119" cy="2361082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D62B7F3-38A5-F356-DCA8-6C808702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1"/>
          <a:stretch>
            <a:fillRect/>
          </a:stretch>
        </p:blipFill>
        <p:spPr bwMode="auto">
          <a:xfrm>
            <a:off x="92205" y="3135498"/>
            <a:ext cx="1901005" cy="20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xmlns="" id="{03165571-3669-AB37-E3F7-AC10E710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" y="5184960"/>
            <a:ext cx="1889321" cy="15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3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6028"/>
            <a:ext cx="3592829" cy="728345"/>
          </a:xfrm>
          <a:custGeom>
            <a:avLst/>
            <a:gdLst/>
            <a:ahLst/>
            <a:cxnLst/>
            <a:rect l="l" t="t" r="r" b="b"/>
            <a:pathLst>
              <a:path w="3592829" h="728344">
                <a:moveTo>
                  <a:pt x="3228936" y="0"/>
                </a:moveTo>
                <a:lnTo>
                  <a:pt x="0" y="0"/>
                </a:lnTo>
                <a:lnTo>
                  <a:pt x="0" y="727735"/>
                </a:lnTo>
                <a:lnTo>
                  <a:pt x="3228936" y="727735"/>
                </a:lnTo>
                <a:lnTo>
                  <a:pt x="3592804" y="363867"/>
                </a:lnTo>
                <a:lnTo>
                  <a:pt x="322893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2544" y="661136"/>
            <a:ext cx="2499856" cy="452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科室概况-科研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7016" y="1426590"/>
            <a:ext cx="10547350" cy="1932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lnSpc>
                <a:spcPct val="148800"/>
              </a:lnSpc>
              <a:spcBef>
                <a:spcPts val="100"/>
              </a:spcBef>
              <a:buSzPct val="78571"/>
              <a:buFont typeface="Wingdings"/>
              <a:buChar char=""/>
              <a:tabLst>
                <a:tab pos="298450" algn="l"/>
              </a:tabLs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团队获批北京市医管中心“扬帆”团队，主持国自然面上、国自然青年、北自然、北京市医管局“青苗”、首都特色等多项课题。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UKIJ CJK"/>
            </a:endParaRPr>
          </a:p>
          <a:p>
            <a:pPr marL="241300" marR="152400" indent="-228600" algn="just">
              <a:lnSpc>
                <a:spcPct val="150000"/>
              </a:lnSpc>
              <a:spcBef>
                <a:spcPts val="1000"/>
              </a:spcBef>
              <a:buSzPct val="80000"/>
              <a:buFont typeface="Wingdings"/>
              <a:buChar char=""/>
              <a:tabLst>
                <a:tab pos="241300" algn="l"/>
              </a:tabLst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学术成果方面，近</a:t>
            </a:r>
            <a:r>
              <a:rPr sz="2000" spc="65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5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年承担科研项目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10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项</a:t>
            </a:r>
            <a:r>
              <a:rPr sz="20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，</a:t>
            </a:r>
            <a:r>
              <a:rPr sz="2000" spc="-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发表学术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论文</a:t>
            </a:r>
            <a:r>
              <a:rPr lang="en-US" sz="2000" spc="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63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篇，包括SCI论文</a:t>
            </a:r>
            <a:r>
              <a:rPr lang="en-US" sz="2000" spc="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18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篇，中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文核心</a:t>
            </a:r>
            <a:r>
              <a:rPr lang="en-US" sz="2000" spc="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45</a:t>
            </a:r>
            <a:r>
              <a:rPr sz="2000" spc="-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篇。</a:t>
            </a:r>
            <a:r>
              <a:rPr lang="zh-CN" altLang="en-US" sz="20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组织／参与制定核心脏病学和神经核医学相关指南</a:t>
            </a:r>
            <a:r>
              <a:rPr lang="en-US" altLang="zh-CN" sz="20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0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项和共识</a:t>
            </a:r>
            <a:r>
              <a:rPr lang="en-US" altLang="zh-CN" sz="20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5</a:t>
            </a:r>
            <a:r>
              <a:rPr lang="zh-CN" altLang="en-US" sz="20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项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UKIJ CJK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90E827D-FAC7-36DF-A64A-DCF13EFA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33762"/>
            <a:ext cx="7395058" cy="25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2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6028"/>
            <a:ext cx="3886200" cy="728345"/>
          </a:xfrm>
          <a:custGeom>
            <a:avLst/>
            <a:gdLst/>
            <a:ahLst/>
            <a:cxnLst/>
            <a:rect l="l" t="t" r="r" b="b"/>
            <a:pathLst>
              <a:path w="3592829" h="728344">
                <a:moveTo>
                  <a:pt x="3228936" y="0"/>
                </a:moveTo>
                <a:lnTo>
                  <a:pt x="0" y="0"/>
                </a:lnTo>
                <a:lnTo>
                  <a:pt x="0" y="727735"/>
                </a:lnTo>
                <a:lnTo>
                  <a:pt x="3228936" y="727735"/>
                </a:lnTo>
                <a:lnTo>
                  <a:pt x="3592804" y="363867"/>
                </a:lnTo>
                <a:lnTo>
                  <a:pt x="322893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2544" y="661136"/>
            <a:ext cx="2499856" cy="452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科室概况-平台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A8302851-7CD3-F793-240F-F45FCFF9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3188804" cy="253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3A83208E-05CE-4BAE-D83E-795DB12C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852" y="4191000"/>
            <a:ext cx="2259806" cy="260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20">
            <a:extLst>
              <a:ext uri="{FF2B5EF4-FFF2-40B4-BE49-F238E27FC236}">
                <a16:creationId xmlns:a16="http://schemas.microsoft.com/office/drawing/2014/main" xmlns="" id="{AB9198EB-11AB-2EA8-0B56-21894049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44308"/>
            <a:ext cx="34289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</a:pPr>
            <a:r>
              <a:rPr lang="en-US" altLang="zh-CN" sz="24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PET/CT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SPECT/CT	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D-SPECT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88D963A8-0254-54B5-B4C5-513D266F4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45" y="1285908"/>
            <a:ext cx="26908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20">
            <a:extLst>
              <a:ext uri="{FF2B5EF4-FFF2-40B4-BE49-F238E27FC236}">
                <a16:creationId xmlns:a16="http://schemas.microsoft.com/office/drawing/2014/main" xmlns="" id="{51B39B9E-6955-FFB7-2814-C5351EC75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285908"/>
            <a:ext cx="4111654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运动踏车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通气机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miCro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PET/CT    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回旋加速器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     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Tx/>
              <a:buNone/>
            </a:pPr>
            <a:endParaRPr lang="en-US" altLang="zh-CN" sz="1800" b="1" dirty="0">
              <a:solidFill>
                <a:srgbClr val="00336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房间的摆设布局&#10;&#10;中度可信度描述已自动生成">
            <a:extLst>
              <a:ext uri="{FF2B5EF4-FFF2-40B4-BE49-F238E27FC236}">
                <a16:creationId xmlns:a16="http://schemas.microsoft.com/office/drawing/2014/main" xmlns="" id="{0E67FDF0-59FB-764B-577D-29705C9C8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83" y="4191000"/>
            <a:ext cx="2009969" cy="2586414"/>
          </a:xfrm>
          <a:prstGeom prst="rect">
            <a:avLst/>
          </a:prstGeom>
        </p:spPr>
      </p:pic>
      <p:pic>
        <p:nvPicPr>
          <p:cNvPr id="11" name="图片 10" descr="房间的摆设布局&#10;&#10;中度可信度描述已自动生成">
            <a:extLst>
              <a:ext uri="{FF2B5EF4-FFF2-40B4-BE49-F238E27FC236}">
                <a16:creationId xmlns:a16="http://schemas.microsoft.com/office/drawing/2014/main" xmlns="" id="{0756F9D2-C481-DA6E-F4DD-8035F46001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1" y="4191000"/>
            <a:ext cx="2009969" cy="25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4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6028"/>
            <a:ext cx="3592829" cy="728345"/>
          </a:xfrm>
          <a:custGeom>
            <a:avLst/>
            <a:gdLst/>
            <a:ahLst/>
            <a:cxnLst/>
            <a:rect l="l" t="t" r="r" b="b"/>
            <a:pathLst>
              <a:path w="3592829" h="728344">
                <a:moveTo>
                  <a:pt x="3228936" y="0"/>
                </a:moveTo>
                <a:lnTo>
                  <a:pt x="0" y="0"/>
                </a:lnTo>
                <a:lnTo>
                  <a:pt x="0" y="727735"/>
                </a:lnTo>
                <a:lnTo>
                  <a:pt x="3228936" y="727735"/>
                </a:lnTo>
                <a:lnTo>
                  <a:pt x="3592804" y="363867"/>
                </a:lnTo>
                <a:lnTo>
                  <a:pt x="322893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2544" y="661136"/>
            <a:ext cx="2347456" cy="452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科室概况-平台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5811C7E-B66F-253D-D686-D6774F7BD9A5}"/>
              </a:ext>
            </a:extLst>
          </p:cNvPr>
          <p:cNvGrpSpPr/>
          <p:nvPr/>
        </p:nvGrpSpPr>
        <p:grpSpPr>
          <a:xfrm>
            <a:off x="76675" y="1389481"/>
            <a:ext cx="12115325" cy="5230257"/>
            <a:chOff x="84872" y="1357917"/>
            <a:chExt cx="12115325" cy="5230257"/>
          </a:xfrm>
        </p:grpSpPr>
        <p:sp>
          <p:nvSpPr>
            <p:cNvPr id="5" name="文本框 27">
              <a:extLst>
                <a:ext uri="{FF2B5EF4-FFF2-40B4-BE49-F238E27FC236}">
                  <a16:creationId xmlns:a16="http://schemas.microsoft.com/office/drawing/2014/main" xmlns="" id="{B4DA9AE0-2DC3-FE51-2181-8625DF264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78" y="3024342"/>
              <a:ext cx="4491059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临床需求导向的多学科合作平台，助力精准</a:t>
              </a:r>
              <a:r>
                <a:rPr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诊断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获扬帆计划重点培育专业项目支持</a:t>
              </a:r>
              <a:endPara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16EEFE61-8739-BDDD-E8C6-FFAD4E1FE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32"/>
            <a:stretch>
              <a:fillRect/>
            </a:stretch>
          </p:blipFill>
          <p:spPr bwMode="auto">
            <a:xfrm>
              <a:off x="8592262" y="3716339"/>
              <a:ext cx="1584325" cy="146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29">
              <a:extLst>
                <a:ext uri="{FF2B5EF4-FFF2-40B4-BE49-F238E27FC236}">
                  <a16:creationId xmlns:a16="http://schemas.microsoft.com/office/drawing/2014/main" xmlns="" id="{3F17D135-23C3-F727-96AB-83249FC29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40" y="1617684"/>
              <a:ext cx="3438536" cy="13680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30">
              <a:extLst>
                <a:ext uri="{FF2B5EF4-FFF2-40B4-BE49-F238E27FC236}">
                  <a16:creationId xmlns:a16="http://schemas.microsoft.com/office/drawing/2014/main" xmlns="" id="{86FE0267-B227-E5B1-0AB2-D4B4A1FEF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5829" y="5446938"/>
              <a:ext cx="5594083" cy="114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0000"/>
                </a:buClr>
                <a:buSzPct val="66000"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建立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30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余种</a:t>
              </a:r>
              <a:r>
                <a:rPr kumimoji="0" lang="zh-CN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心血管疾病动物模型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，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动态功能显像探讨疾病发生、发展规律，提高临床诊断水平，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年度大动物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PET/CT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、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SPECT/CT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显像近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150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只次，小动物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PET/CT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显像近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200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只次，大动物手术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60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余台次，小动物手术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300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余台次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pic>
          <p:nvPicPr>
            <p:cNvPr id="9" name="图片 8" descr="334498995291757040.jpg">
              <a:extLst>
                <a:ext uri="{FF2B5EF4-FFF2-40B4-BE49-F238E27FC236}">
                  <a16:creationId xmlns:a16="http://schemas.microsoft.com/office/drawing/2014/main" xmlns="" id="{EF1AEF46-B087-0158-6B4C-500461181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" r="12608"/>
            <a:stretch>
              <a:fillRect/>
            </a:stretch>
          </p:blipFill>
          <p:spPr bwMode="auto">
            <a:xfrm>
              <a:off x="5645537" y="1357917"/>
              <a:ext cx="1879237" cy="13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xmlns="" id="{249C240C-E4EF-7DDA-D109-DE3AE4177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73125" r="33333" b="10625"/>
            <a:stretch>
              <a:fillRect/>
            </a:stretch>
          </p:blipFill>
          <p:spPr bwMode="auto">
            <a:xfrm>
              <a:off x="7932870" y="1369431"/>
              <a:ext cx="1579546" cy="13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3" descr="365176949842287883.jpg">
              <a:extLst>
                <a:ext uri="{FF2B5EF4-FFF2-40B4-BE49-F238E27FC236}">
                  <a16:creationId xmlns:a16="http://schemas.microsoft.com/office/drawing/2014/main" xmlns="" id="{98ACC3C5-3929-907D-25E7-39F3A4114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499" y="3753105"/>
              <a:ext cx="1274763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37">
              <a:extLst>
                <a:ext uri="{FF2B5EF4-FFF2-40B4-BE49-F238E27FC236}">
                  <a16:creationId xmlns:a16="http://schemas.microsoft.com/office/drawing/2014/main" xmlns="" id="{56943E83-0904-D9B5-ABB2-DEDFF1714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773" y="2931663"/>
              <a:ext cx="7238719" cy="658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ranklin Gothic Book" panose="020B0503020102020204" pitchFamily="34" charset="0"/>
                </a:rPr>
                <a:t>2023</a:t>
              </a:r>
              <a:r>
                <a:rPr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ranklin Gothic Book" panose="020B0503020102020204" pitchFamily="34" charset="0"/>
                </a:rPr>
                <a:t>年获第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ranklin Gothic Book" panose="020B0503020102020204" pitchFamily="34" charset="0"/>
                </a:rPr>
                <a:t>4</a:t>
              </a:r>
              <a:r>
                <a:rPr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ranklin Gothic Book" panose="020B0503020102020204" pitchFamily="34" charset="0"/>
                </a:rPr>
                <a:t>类放射性药品许可证</a:t>
              </a:r>
              <a:endPara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Book" panose="020B05030201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Franklin Gothic Book" panose="020B0503020102020204" pitchFamily="34" charset="0"/>
                </a:rPr>
                <a:t>为医院开展创新性放射性新制剂的研发和创新转化奠定重要基础</a:t>
              </a:r>
            </a:p>
          </p:txBody>
        </p:sp>
        <p:sp>
          <p:nvSpPr>
            <p:cNvPr id="14" name="文本框 38">
              <a:extLst>
                <a:ext uri="{FF2B5EF4-FFF2-40B4-BE49-F238E27FC236}">
                  <a16:creationId xmlns:a16="http://schemas.microsoft.com/office/drawing/2014/main" xmlns="" id="{623A8C07-E334-6A49-8F23-8A8FBE525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72" y="5588300"/>
              <a:ext cx="4909977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成功合成了：</a:t>
              </a:r>
              <a:r>
                <a:rPr kumimoji="0" lang="en-US" altLang="zh-CN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18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F-FDG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kumimoji="0" lang="en-US" altLang="zh-CN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18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F-FLT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kumimoji="0" lang="en-US" altLang="zh-CN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18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F-FDPA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kumimoji="0" lang="en-US" altLang="zh-CN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18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F-FAPI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kumimoji="0" lang="en-US" altLang="zh-CN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18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F-NaF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(s)-</a:t>
              </a:r>
              <a:r>
                <a:rPr kumimoji="0" lang="en-US" altLang="zh-CN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18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F-FBFP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kumimoji="0" lang="en-US" altLang="zh-CN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13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N-NH</a:t>
              </a:r>
              <a:r>
                <a:rPr kumimoji="0" lang="en-US" altLang="zh-CN" sz="1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等多种药物，开展了新型斑块显像剂的研发，正在开展小批次的动物实验</a:t>
              </a:r>
            </a:p>
          </p:txBody>
        </p:sp>
        <p:pic>
          <p:nvPicPr>
            <p:cNvPr id="15" name="图片 40">
              <a:extLst>
                <a:ext uri="{FF2B5EF4-FFF2-40B4-BE49-F238E27FC236}">
                  <a16:creationId xmlns:a16="http://schemas.microsoft.com/office/drawing/2014/main" xmlns="" id="{4DE46FA6-22BA-11CD-0904-B15629B30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732" y="3753105"/>
              <a:ext cx="2043113" cy="150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xmlns="" id="{F2266957-CFA2-9B10-918C-C014E94E8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033" y="3858466"/>
              <a:ext cx="1644459" cy="1176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19DBD378-914E-DFEA-2DB0-6FC2EDD7B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98123" y="5295319"/>
              <a:ext cx="1702074" cy="1138982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D82DDAF7-B96E-EF32-1C76-E8C4029FE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186238" y="1092191"/>
              <a:ext cx="1368000" cy="189945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C71877BD-F572-63FE-81D0-2B887C886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40" y="3706777"/>
              <a:ext cx="3394045" cy="16585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560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6028"/>
            <a:ext cx="3594735" cy="728345"/>
          </a:xfrm>
          <a:custGeom>
            <a:avLst/>
            <a:gdLst/>
            <a:ahLst/>
            <a:cxnLst/>
            <a:rect l="l" t="t" r="r" b="b"/>
            <a:pathLst>
              <a:path w="3594735" h="728344">
                <a:moveTo>
                  <a:pt x="3230676" y="0"/>
                </a:moveTo>
                <a:lnTo>
                  <a:pt x="0" y="0"/>
                </a:lnTo>
                <a:lnTo>
                  <a:pt x="0" y="727735"/>
                </a:lnTo>
                <a:lnTo>
                  <a:pt x="3230676" y="727735"/>
                </a:lnTo>
                <a:lnTo>
                  <a:pt x="3594531" y="363867"/>
                </a:lnTo>
                <a:lnTo>
                  <a:pt x="323067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7802" y="661136"/>
            <a:ext cx="3225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主要研究者承担项目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0837" y="1529156"/>
            <a:ext cx="11195050" cy="377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51765" indent="-228600">
              <a:lnSpc>
                <a:spcPct val="132400"/>
              </a:lnSpc>
              <a:spcBef>
                <a:spcPts val="894"/>
              </a:spcBef>
              <a:buSzPct val="82352"/>
              <a:buFont typeface="Wingdings"/>
              <a:buChar char=""/>
              <a:tabLst>
                <a:tab pos="241300" algn="l"/>
              </a:tabLst>
            </a:pP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评价瑞加诺生注射液药物</a:t>
            </a:r>
            <a:r>
              <a:rPr lang="zh-CN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负荷试验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心肌灌注显像（</a:t>
            </a:r>
            <a:r>
              <a:rPr lang="en-US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MPI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诊断心肌缺血的准确性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和安全性的</a:t>
            </a:r>
            <a:r>
              <a:rPr lang="zh-CN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多中心、随机、阳性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</a:t>
            </a:r>
            <a:r>
              <a:rPr lang="zh-CN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对照临床研究</a:t>
            </a:r>
            <a:endParaRPr lang="en-US" sz="1700"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1300" marR="151765" indent="-228600">
              <a:lnSpc>
                <a:spcPct val="132400"/>
              </a:lnSpc>
              <a:spcBef>
                <a:spcPts val="894"/>
              </a:spcBef>
              <a:buSzPct val="82352"/>
              <a:buFont typeface="Wingdings"/>
              <a:buChar char=""/>
              <a:tabLst>
                <a:tab pos="241300" algn="l"/>
              </a:tabLst>
            </a:pP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以腺苷注射液（</a:t>
            </a:r>
            <a:r>
              <a:rPr lang="en-US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90mg/30mL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）为对照，评价盐酸去甲乌药碱注射液（</a:t>
            </a:r>
            <a:r>
              <a:rPr lang="en-US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2mL:2.5mg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）用于核素心肌灌注显像诊断冠心病的随机、交叉、多中心的</a:t>
            </a:r>
            <a:r>
              <a:rPr lang="en-US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期、</a:t>
            </a:r>
            <a:r>
              <a:rPr lang="en-US" altLang="zh-CN" sz="1700" spc="-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Ⅲa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700" spc="-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Ⅲb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期临床试验</a:t>
            </a:r>
            <a:endParaRPr sz="1700"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665" indent="-227965">
              <a:lnSpc>
                <a:spcPct val="150000"/>
              </a:lnSpc>
              <a:spcBef>
                <a:spcPts val="100"/>
              </a:spcBef>
              <a:buSzPct val="82352"/>
              <a:buFont typeface="Wingdings"/>
              <a:buChar char=""/>
              <a:tabLst>
                <a:tab pos="240665" algn="l"/>
              </a:tabLst>
            </a:pP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评估新型 </a:t>
            </a:r>
            <a:r>
              <a:rPr lang="en-US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18F-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标记心肌脂肪酸代谢 </a:t>
            </a:r>
            <a:r>
              <a:rPr lang="en-US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PET 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显像剂 </a:t>
            </a:r>
            <a:r>
              <a:rPr lang="en-US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XTR003 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注射液在健康成年人中的安全性、生物分布、辐射剂量及药代动力学单中心、开放、非随机、单臂 </a:t>
            </a:r>
            <a:r>
              <a:rPr lang="en-US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 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期临床研究</a:t>
            </a:r>
            <a:endParaRPr lang="en-US" altLang="zh-CN" sz="1700" spc="-5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240665" indent="-227965" algn="just">
              <a:spcBef>
                <a:spcPts val="1560"/>
              </a:spcBef>
              <a:buSzPct val="82352"/>
              <a:buFont typeface="Wingdings"/>
              <a:buChar char=""/>
              <a:tabLst>
                <a:tab pos="240665" algn="l"/>
              </a:tabLst>
            </a:pPr>
            <a:r>
              <a:rPr lang="en-US" altLang="zh-CN" sz="1700" spc="-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一项评价锝</a:t>
            </a:r>
            <a:r>
              <a:rPr lang="en-US" altLang="zh-CN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[99mTc]</a:t>
            </a:r>
            <a:r>
              <a:rPr lang="en-US" altLang="zh-CN" sz="1700" spc="-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肼基烟酰胺聚乙二醇双环RGD肽注射液用于肺部肿瘤淋巴结转移诊断的有效性和安全性的多中心、开放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700" spc="-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自身对照的</a:t>
            </a:r>
            <a:r>
              <a:rPr lang="zh-CN" altLang="en-US" sz="17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临床研究</a:t>
            </a:r>
            <a:endParaRPr sz="1700"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665" indent="-227965">
              <a:lnSpc>
                <a:spcPct val="100000"/>
              </a:lnSpc>
              <a:spcBef>
                <a:spcPts val="1660"/>
              </a:spcBef>
              <a:buSzPct val="82352"/>
              <a:buFont typeface="Wingdings"/>
              <a:buChar char=""/>
              <a:tabLst>
                <a:tab pos="240665" algn="l"/>
              </a:tabLst>
            </a:pP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一项研究氯化镭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-223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在伴有骨转移的去势抵抗性前列腺癌（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CRPC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）患者中应用的单组、国际性、前瞻性、干预性、开放标签的多中心研究（编号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15397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）</a:t>
            </a:r>
            <a:endParaRPr sz="1700" dirty="0">
              <a:latin typeface="微软雅黑" panose="020B0503020204020204" pitchFamily="34" charset="-122"/>
              <a:ea typeface="微软雅黑" panose="020B0503020204020204" pitchFamily="34" charset="-122"/>
              <a:cs typeface="UKIJ CJK"/>
            </a:endParaRPr>
          </a:p>
        </p:txBody>
      </p:sp>
    </p:spTree>
    <p:extLst>
      <p:ext uri="{BB962C8B-B14F-4D97-AF65-F5344CB8AC3E}">
        <p14:creationId xmlns:p14="http://schemas.microsoft.com/office/powerpoint/2010/main" val="402888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6028"/>
            <a:ext cx="3594735" cy="728345"/>
          </a:xfrm>
          <a:custGeom>
            <a:avLst/>
            <a:gdLst/>
            <a:ahLst/>
            <a:cxnLst/>
            <a:rect l="l" t="t" r="r" b="b"/>
            <a:pathLst>
              <a:path w="3594735" h="728344">
                <a:moveTo>
                  <a:pt x="3230676" y="0"/>
                </a:moveTo>
                <a:lnTo>
                  <a:pt x="0" y="0"/>
                </a:lnTo>
                <a:lnTo>
                  <a:pt x="0" y="727735"/>
                </a:lnTo>
                <a:lnTo>
                  <a:pt x="3230676" y="727735"/>
                </a:lnTo>
                <a:lnTo>
                  <a:pt x="3594531" y="363867"/>
                </a:lnTo>
                <a:lnTo>
                  <a:pt x="323067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5602" y="661136"/>
            <a:ext cx="2870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科室人才队伍结构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51102" y="2806428"/>
            <a:ext cx="787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b="1" dirty="0">
                <a:latin typeface="Noto Sans CJK HK"/>
                <a:cs typeface="Noto Sans CJK HK"/>
              </a:rPr>
              <a:t>米宏志</a:t>
            </a:r>
            <a:endParaRPr sz="1600" b="1" dirty="0">
              <a:latin typeface="Noto Sans CJK HK"/>
              <a:cs typeface="Noto Sans CJK H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80358" y="4443689"/>
            <a:ext cx="482600" cy="382797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spcBef>
                <a:spcPts val="1065"/>
              </a:spcBef>
            </a:pPr>
            <a:r>
              <a:rPr lang="zh-CN" altLang="en-US" sz="1600" b="1" dirty="0">
                <a:latin typeface="Noto Sans CJK HK"/>
              </a:rPr>
              <a:t>常智</a:t>
            </a:r>
            <a:endParaRPr sz="1600" b="1" dirty="0">
              <a:latin typeface="Noto Sans CJK H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1203" y="1649510"/>
            <a:ext cx="154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"/>
              <a:tabLst>
                <a:tab pos="240665" algn="l"/>
              </a:tabLst>
            </a:pPr>
            <a:r>
              <a:rPr lang="zh-CN" altLang="en-US" sz="2400" b="1" dirty="0">
                <a:latin typeface="Noto Sans CJK HK"/>
                <a:cs typeface="Noto Sans CJK HK"/>
              </a:rPr>
              <a:t>高级职称</a:t>
            </a:r>
            <a:endParaRPr sz="2400" dirty="0">
              <a:latin typeface="Noto Sans CJK HK"/>
              <a:cs typeface="Noto Sans CJK H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203" y="3551399"/>
            <a:ext cx="154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"/>
              <a:tabLst>
                <a:tab pos="240665" algn="l"/>
              </a:tabLst>
            </a:pPr>
            <a:r>
              <a:rPr lang="zh-CN" altLang="en-US" sz="2400" b="1" dirty="0">
                <a:latin typeface="Noto Sans CJK HK"/>
                <a:cs typeface="Noto Sans CJK HK"/>
              </a:rPr>
              <a:t>中级职称</a:t>
            </a:r>
            <a:endParaRPr sz="2400" dirty="0">
              <a:latin typeface="Noto Sans CJK HK"/>
              <a:cs typeface="Noto Sans CJK H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51203" y="5456399"/>
            <a:ext cx="184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"/>
              <a:tabLst>
                <a:tab pos="240665" algn="l"/>
              </a:tabLst>
            </a:pPr>
            <a:r>
              <a:rPr lang="zh-CN" altLang="en-US" sz="2400" b="1" dirty="0">
                <a:latin typeface="Noto Sans CJK HK"/>
                <a:cs typeface="Noto Sans CJK HK"/>
              </a:rPr>
              <a:t>初级职称</a:t>
            </a:r>
            <a:endParaRPr sz="2400" dirty="0">
              <a:latin typeface="Noto Sans CJK HK"/>
              <a:cs typeface="Noto Sans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97292" y="6090189"/>
            <a:ext cx="787399" cy="382797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zh-CN" altLang="en-US" sz="1600" b="1" dirty="0">
                <a:latin typeface="Noto Sans CJK HK"/>
              </a:rPr>
              <a:t>李汶倩</a:t>
            </a:r>
            <a:endParaRPr sz="900" dirty="0">
              <a:latin typeface="Noto Sans CJK HK"/>
              <a:cs typeface="Noto Sans CJK H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29000" y="4459012"/>
            <a:ext cx="558800" cy="382797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zh-CN" altLang="en-US" sz="1600" b="1" dirty="0">
                <a:latin typeface="Noto Sans CJK HK"/>
              </a:rPr>
              <a:t>张颖</a:t>
            </a:r>
            <a:endParaRPr sz="1600" b="1" dirty="0">
              <a:latin typeface="Noto Sans CJK H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93448" y="6094203"/>
            <a:ext cx="558800" cy="382797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CN" altLang="en-US" sz="1600" b="1" dirty="0">
                <a:latin typeface="Noto Sans CJK HK"/>
              </a:rPr>
              <a:t>鲁瑶</a:t>
            </a:r>
            <a:endParaRPr sz="1600" b="1" dirty="0">
              <a:latin typeface="Noto Sans CJK HK"/>
            </a:endParaRPr>
          </a:p>
        </p:txBody>
      </p:sp>
      <p:pic>
        <p:nvPicPr>
          <p:cNvPr id="5" name="图片 4" descr="男人穿着衬衫&#10;&#10;描述已自动生成">
            <a:extLst>
              <a:ext uri="{FF2B5EF4-FFF2-40B4-BE49-F238E27FC236}">
                <a16:creationId xmlns:a16="http://schemas.microsoft.com/office/drawing/2014/main" xmlns="" id="{158E6043-76AC-125B-AA97-31071A3CD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7" y="1577779"/>
            <a:ext cx="904030" cy="1146702"/>
          </a:xfrm>
          <a:prstGeom prst="rect">
            <a:avLst/>
          </a:prstGeom>
        </p:spPr>
      </p:pic>
      <p:pic>
        <p:nvPicPr>
          <p:cNvPr id="11" name="图片 10" descr="穿白色衣服的人在微笑&#10;&#10;描述已自动生成">
            <a:extLst>
              <a:ext uri="{FF2B5EF4-FFF2-40B4-BE49-F238E27FC236}">
                <a16:creationId xmlns:a16="http://schemas.microsoft.com/office/drawing/2014/main" xmlns="" id="{234EB400-3E13-9D93-0B7E-F7D27A916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65" y="1568271"/>
            <a:ext cx="842901" cy="1183139"/>
          </a:xfrm>
          <a:prstGeom prst="rect">
            <a:avLst/>
          </a:prstGeom>
        </p:spPr>
      </p:pic>
      <p:pic>
        <p:nvPicPr>
          <p:cNvPr id="13" name="图片 12" descr="穿着西装笔挺的男子&#10;&#10;描述已自动生成">
            <a:extLst>
              <a:ext uri="{FF2B5EF4-FFF2-40B4-BE49-F238E27FC236}">
                <a16:creationId xmlns:a16="http://schemas.microsoft.com/office/drawing/2014/main" xmlns="" id="{405339E4-2AE1-DDD4-044D-18CED2A8E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99" y="1567309"/>
            <a:ext cx="842901" cy="1190572"/>
          </a:xfrm>
          <a:prstGeom prst="rect">
            <a:avLst/>
          </a:prstGeom>
        </p:spPr>
      </p:pic>
      <p:sp>
        <p:nvSpPr>
          <p:cNvPr id="24" name="object 34">
            <a:extLst>
              <a:ext uri="{FF2B5EF4-FFF2-40B4-BE49-F238E27FC236}">
                <a16:creationId xmlns:a16="http://schemas.microsoft.com/office/drawing/2014/main" xmlns="" id="{228086A2-65B2-9BEF-64C3-EECA8A36F92C}"/>
              </a:ext>
            </a:extLst>
          </p:cNvPr>
          <p:cNvSpPr txBox="1"/>
          <p:nvPr/>
        </p:nvSpPr>
        <p:spPr>
          <a:xfrm>
            <a:off x="7451670" y="4443688"/>
            <a:ext cx="482600" cy="382797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spcBef>
                <a:spcPts val="1065"/>
              </a:spcBef>
            </a:pPr>
            <a:r>
              <a:rPr lang="zh-CN" altLang="en-US" sz="1600" b="1" dirty="0">
                <a:latin typeface="Noto Sans CJK HK"/>
              </a:rPr>
              <a:t>田晶</a:t>
            </a:r>
            <a:endParaRPr sz="900" dirty="0">
              <a:latin typeface="Noto Sans CJK HK"/>
              <a:cs typeface="Noto Sans CJK HK"/>
            </a:endParaRPr>
          </a:p>
        </p:txBody>
      </p:sp>
      <p:pic>
        <p:nvPicPr>
          <p:cNvPr id="28" name="图片 27" descr="长发的女人&#10;&#10;描述已自动生成">
            <a:extLst>
              <a:ext uri="{FF2B5EF4-FFF2-40B4-BE49-F238E27FC236}">
                <a16:creationId xmlns:a16="http://schemas.microsoft.com/office/drawing/2014/main" xmlns="" id="{5DB9FB53-A3B2-91A1-250C-87E3264661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04" y="4946321"/>
            <a:ext cx="903755" cy="1205007"/>
          </a:xfrm>
          <a:prstGeom prst="rect">
            <a:avLst/>
          </a:prstGeom>
        </p:spPr>
      </p:pic>
      <p:pic>
        <p:nvPicPr>
          <p:cNvPr id="6" name="图片 5" descr="人穿着衬衫&#10;&#10;描述已自动生成">
            <a:extLst>
              <a:ext uri="{FF2B5EF4-FFF2-40B4-BE49-F238E27FC236}">
                <a16:creationId xmlns:a16="http://schemas.microsoft.com/office/drawing/2014/main" xmlns="" id="{1E6E2964-CF80-4A50-915D-B2AD21F852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78065"/>
            <a:ext cx="951709" cy="1359754"/>
          </a:xfrm>
          <a:prstGeom prst="rect">
            <a:avLst/>
          </a:prstGeom>
        </p:spPr>
      </p:pic>
      <p:pic>
        <p:nvPicPr>
          <p:cNvPr id="12" name="图片 11" descr="人穿着西装&#10;&#10;描述已自动生成">
            <a:extLst>
              <a:ext uri="{FF2B5EF4-FFF2-40B4-BE49-F238E27FC236}">
                <a16:creationId xmlns:a16="http://schemas.microsoft.com/office/drawing/2014/main" xmlns="" id="{122C0C71-E459-CC02-D4D5-E7A47826EE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35" y="3169307"/>
            <a:ext cx="960965" cy="1377269"/>
          </a:xfrm>
          <a:prstGeom prst="rect">
            <a:avLst/>
          </a:prstGeom>
        </p:spPr>
      </p:pic>
      <p:pic>
        <p:nvPicPr>
          <p:cNvPr id="15" name="图片 14" descr="微笑的人&#10;&#10;描述已自动生成">
            <a:extLst>
              <a:ext uri="{FF2B5EF4-FFF2-40B4-BE49-F238E27FC236}">
                <a16:creationId xmlns:a16="http://schemas.microsoft.com/office/drawing/2014/main" xmlns="" id="{405CABFF-AF98-A2E0-7689-8A8A5E33CE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178065"/>
            <a:ext cx="978407" cy="1379965"/>
          </a:xfrm>
          <a:prstGeom prst="rect">
            <a:avLst/>
          </a:prstGeom>
        </p:spPr>
      </p:pic>
      <p:pic>
        <p:nvPicPr>
          <p:cNvPr id="18" name="图片 17" descr="人穿着衬衫&#10;&#10;描述已自动生成">
            <a:extLst>
              <a:ext uri="{FF2B5EF4-FFF2-40B4-BE49-F238E27FC236}">
                <a16:creationId xmlns:a16="http://schemas.microsoft.com/office/drawing/2014/main" xmlns="" id="{3B86A6EE-216E-13F6-FEAD-898282B93C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38" y="1564554"/>
            <a:ext cx="887727" cy="1190572"/>
          </a:xfrm>
          <a:prstGeom prst="rect">
            <a:avLst/>
          </a:prstGeom>
        </p:spPr>
      </p:pic>
      <p:pic>
        <p:nvPicPr>
          <p:cNvPr id="22" name="图片 21" descr="男人穿着衬衫微笑&#10;&#10;描述已自动生成">
            <a:extLst>
              <a:ext uri="{FF2B5EF4-FFF2-40B4-BE49-F238E27FC236}">
                <a16:creationId xmlns:a16="http://schemas.microsoft.com/office/drawing/2014/main" xmlns="" id="{3352972F-F6D7-9ED1-E344-CBF795C97E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3" y="1564554"/>
            <a:ext cx="903303" cy="1190572"/>
          </a:xfrm>
          <a:prstGeom prst="rect">
            <a:avLst/>
          </a:prstGeom>
        </p:spPr>
      </p:pic>
      <p:pic>
        <p:nvPicPr>
          <p:cNvPr id="26" name="图片 25" descr="男人戴着眼镜&#10;&#10;描述已自动生成">
            <a:extLst>
              <a:ext uri="{FF2B5EF4-FFF2-40B4-BE49-F238E27FC236}">
                <a16:creationId xmlns:a16="http://schemas.microsoft.com/office/drawing/2014/main" xmlns="" id="{107F778D-4C42-1CEF-A6D4-B3DDD1416F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68" y="3178065"/>
            <a:ext cx="986153" cy="1359754"/>
          </a:xfrm>
          <a:prstGeom prst="rect">
            <a:avLst/>
          </a:prstGeom>
        </p:spPr>
      </p:pic>
      <p:pic>
        <p:nvPicPr>
          <p:cNvPr id="35" name="图片 34" descr="紫色头发的女子&#10;&#10;描述已自动生成">
            <a:extLst>
              <a:ext uri="{FF2B5EF4-FFF2-40B4-BE49-F238E27FC236}">
                <a16:creationId xmlns:a16="http://schemas.microsoft.com/office/drawing/2014/main" xmlns="" id="{6B9F9D42-3EB6-365C-7F13-ABD2778F32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44" y="4946322"/>
            <a:ext cx="903304" cy="1205008"/>
          </a:xfrm>
          <a:prstGeom prst="rect">
            <a:avLst/>
          </a:prstGeom>
        </p:spPr>
      </p:pic>
      <p:pic>
        <p:nvPicPr>
          <p:cNvPr id="42" name="图片 41" descr="穿着蓝色衣服的小孩&#10;&#10;描述已自动生成">
            <a:extLst>
              <a:ext uri="{FF2B5EF4-FFF2-40B4-BE49-F238E27FC236}">
                <a16:creationId xmlns:a16="http://schemas.microsoft.com/office/drawing/2014/main" xmlns="" id="{67F5EF61-DA99-8D29-F0D1-147B4A7B75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32" y="4960758"/>
            <a:ext cx="886232" cy="1190572"/>
          </a:xfrm>
          <a:prstGeom prst="rect">
            <a:avLst/>
          </a:prstGeom>
        </p:spPr>
      </p:pic>
      <p:sp>
        <p:nvSpPr>
          <p:cNvPr id="43" name="object 16">
            <a:extLst>
              <a:ext uri="{FF2B5EF4-FFF2-40B4-BE49-F238E27FC236}">
                <a16:creationId xmlns:a16="http://schemas.microsoft.com/office/drawing/2014/main" xmlns="" id="{A90271D7-FC2E-593A-6CAE-EEEA7EDBB0EF}"/>
              </a:ext>
            </a:extLst>
          </p:cNvPr>
          <p:cNvSpPr txBox="1"/>
          <p:nvPr/>
        </p:nvSpPr>
        <p:spPr>
          <a:xfrm>
            <a:off x="4645055" y="2820384"/>
            <a:ext cx="787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b="1" dirty="0">
                <a:latin typeface="Noto Sans CJK HK"/>
                <a:cs typeface="Noto Sans CJK HK"/>
              </a:rPr>
              <a:t>张晓丽</a:t>
            </a:r>
            <a:endParaRPr sz="1600" b="1" dirty="0">
              <a:latin typeface="Noto Sans CJK HK"/>
              <a:cs typeface="Noto Sans CJK HK"/>
            </a:endParaRPr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xmlns="" id="{9C4A3928-EE58-6CE4-F1C4-F8E8CA093953}"/>
              </a:ext>
            </a:extLst>
          </p:cNvPr>
          <p:cNvSpPr txBox="1"/>
          <p:nvPr/>
        </p:nvSpPr>
        <p:spPr>
          <a:xfrm>
            <a:off x="5881932" y="2820384"/>
            <a:ext cx="787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b="1" dirty="0">
                <a:latin typeface="Noto Sans CJK HK"/>
                <a:cs typeface="Noto Sans CJK HK"/>
              </a:rPr>
              <a:t>董薇</a:t>
            </a:r>
            <a:endParaRPr sz="1600" b="1" dirty="0">
              <a:latin typeface="Noto Sans CJK HK"/>
              <a:cs typeface="Noto Sans CJK HK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xmlns="" id="{3AC1B849-0BA6-0DE0-CED4-D53D2613D0D7}"/>
              </a:ext>
            </a:extLst>
          </p:cNvPr>
          <p:cNvSpPr txBox="1"/>
          <p:nvPr/>
        </p:nvSpPr>
        <p:spPr>
          <a:xfrm>
            <a:off x="7219666" y="2820384"/>
            <a:ext cx="787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b="1" dirty="0">
                <a:latin typeface="Noto Sans CJK HK"/>
                <a:cs typeface="Noto Sans CJK HK"/>
              </a:rPr>
              <a:t>孟晶晶</a:t>
            </a:r>
            <a:endParaRPr sz="1600" b="1" dirty="0">
              <a:latin typeface="Noto Sans CJK HK"/>
              <a:cs typeface="Noto Sans CJK HK"/>
            </a:endParaRPr>
          </a:p>
        </p:txBody>
      </p:sp>
      <p:sp>
        <p:nvSpPr>
          <p:cNvPr id="48" name="object 16">
            <a:extLst>
              <a:ext uri="{FF2B5EF4-FFF2-40B4-BE49-F238E27FC236}">
                <a16:creationId xmlns:a16="http://schemas.microsoft.com/office/drawing/2014/main" xmlns="" id="{189979A9-074F-701A-D6E6-C45D2AA750B0}"/>
              </a:ext>
            </a:extLst>
          </p:cNvPr>
          <p:cNvSpPr txBox="1"/>
          <p:nvPr/>
        </p:nvSpPr>
        <p:spPr>
          <a:xfrm>
            <a:off x="8416589" y="2820384"/>
            <a:ext cx="787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b="1" dirty="0">
                <a:latin typeface="Noto Sans CJK HK"/>
                <a:cs typeface="Noto Sans CJK HK"/>
              </a:rPr>
              <a:t>焦建</a:t>
            </a:r>
            <a:endParaRPr sz="1600" b="1" dirty="0">
              <a:latin typeface="Noto Sans CJK HK"/>
              <a:cs typeface="Noto Sans CJK HK"/>
            </a:endParaRPr>
          </a:p>
        </p:txBody>
      </p:sp>
      <p:sp>
        <p:nvSpPr>
          <p:cNvPr id="49" name="object 16">
            <a:extLst>
              <a:ext uri="{FF2B5EF4-FFF2-40B4-BE49-F238E27FC236}">
                <a16:creationId xmlns:a16="http://schemas.microsoft.com/office/drawing/2014/main" xmlns="" id="{AF3BB256-74CD-A731-B1AC-3A191C609F66}"/>
              </a:ext>
            </a:extLst>
          </p:cNvPr>
          <p:cNvSpPr txBox="1"/>
          <p:nvPr/>
        </p:nvSpPr>
        <p:spPr>
          <a:xfrm>
            <a:off x="8585200" y="4549782"/>
            <a:ext cx="787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b="1" dirty="0">
                <a:latin typeface="Noto Sans CJK HK"/>
                <a:cs typeface="Noto Sans CJK HK"/>
              </a:rPr>
              <a:t>谷珊珊</a:t>
            </a:r>
            <a:endParaRPr sz="1600" b="1" dirty="0">
              <a:latin typeface="Noto Sans CJK HK"/>
              <a:cs typeface="Noto Sans CJK HK"/>
            </a:endParaRPr>
          </a:p>
        </p:txBody>
      </p:sp>
      <p:sp>
        <p:nvSpPr>
          <p:cNvPr id="50" name="object 40">
            <a:extLst>
              <a:ext uri="{FF2B5EF4-FFF2-40B4-BE49-F238E27FC236}">
                <a16:creationId xmlns:a16="http://schemas.microsoft.com/office/drawing/2014/main" xmlns="" id="{40548495-92B4-30E1-1514-A427F51D0C9C}"/>
              </a:ext>
            </a:extLst>
          </p:cNvPr>
          <p:cNvSpPr txBox="1"/>
          <p:nvPr/>
        </p:nvSpPr>
        <p:spPr>
          <a:xfrm>
            <a:off x="7502266" y="6061281"/>
            <a:ext cx="787399" cy="382797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zh-CN" altLang="en-US" sz="1600" b="1" dirty="0">
                <a:latin typeface="Noto Sans CJK HK"/>
              </a:rPr>
              <a:t>李秋雨</a:t>
            </a:r>
            <a:endParaRPr sz="900" dirty="0">
              <a:latin typeface="Noto Sans CJK HK"/>
              <a:cs typeface="Noto Sans CJK HK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6DAA3C3B-6463-CDF9-8E4F-67C14842BAC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56" y="3174298"/>
            <a:ext cx="937144" cy="1321502"/>
          </a:xfrm>
          <a:prstGeom prst="rect">
            <a:avLst/>
          </a:prstGeom>
        </p:spPr>
      </p:pic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60DBB17B-5478-A125-92E8-722C1E85D294}"/>
              </a:ext>
            </a:extLst>
          </p:cNvPr>
          <p:cNvSpPr txBox="1"/>
          <p:nvPr/>
        </p:nvSpPr>
        <p:spPr>
          <a:xfrm>
            <a:off x="5994400" y="4541555"/>
            <a:ext cx="787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b="1" dirty="0">
                <a:latin typeface="Noto Sans CJK HK"/>
                <a:cs typeface="Noto Sans CJK HK"/>
              </a:rPr>
              <a:t>韩旭</a:t>
            </a:r>
            <a:endParaRPr sz="1600" b="1" dirty="0">
              <a:latin typeface="Noto Sans CJK HK"/>
              <a:cs typeface="Noto Sans CJK HK"/>
            </a:endParaRPr>
          </a:p>
        </p:txBody>
      </p:sp>
    </p:spTree>
    <p:extLst>
      <p:ext uri="{BB962C8B-B14F-4D97-AF65-F5344CB8AC3E}">
        <p14:creationId xmlns:p14="http://schemas.microsoft.com/office/powerpoint/2010/main" val="287576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837</Words>
  <Application>Microsoft Office PowerPoint</Application>
  <PresentationFormat>宽屏</PresentationFormat>
  <Paragraphs>71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Noto Sans CJK HK</vt:lpstr>
      <vt:lpstr>UKIJ CJK</vt:lpstr>
      <vt:lpstr>等线</vt:lpstr>
      <vt:lpstr>楷体</vt:lpstr>
      <vt:lpstr>宋体</vt:lpstr>
      <vt:lpstr>微软雅黑</vt:lpstr>
      <vt:lpstr>Franklin Gothic Book</vt:lpstr>
      <vt:lpstr>Times New Roman</vt:lpstr>
      <vt:lpstr>Wingdings</vt:lpstr>
      <vt:lpstr>Office Theme</vt:lpstr>
      <vt:lpstr>PowerPoint 演示文稿</vt:lpstr>
      <vt:lpstr>PowerPoint 演示文稿</vt:lpstr>
      <vt:lpstr>科室概况-医疗</vt:lpstr>
      <vt:lpstr>科室概况-科研</vt:lpstr>
      <vt:lpstr>科室概况-平台</vt:lpstr>
      <vt:lpstr>科室概况-平台</vt:lpstr>
      <vt:lpstr>主要研究者承担项目</vt:lpstr>
      <vt:lpstr>科室人才队伍结构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9.14临床试验情况介绍 心内冠心病中心一区</dc:title>
  <cp:lastModifiedBy>lenovo</cp:lastModifiedBy>
  <cp:revision>30</cp:revision>
  <dcterms:created xsi:type="dcterms:W3CDTF">2024-09-17T01:09:21Z</dcterms:created>
  <dcterms:modified xsi:type="dcterms:W3CDTF">2025-02-20T06:18:33Z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2024-09-17T00:00:00Z</vt:filetime>
  </property>
  <property fmtid="{D5CDD505-2E9C-101B-9397-08002B2CF9AE}" pid="5" name="Producer">
    <vt:lpwstr>3-Heights(TM) PDF Security Shell 4.8.25.2 (http://www.pdf-tools.com)</vt:lpwstr>
  </property>
</Properties>
</file>